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9260800" cy="21945600"/>
  <p:notesSz cx="6858000" cy="9144000"/>
  <p:defaultTextStyle>
    <a:defPPr>
      <a:defRPr lang="en-US"/>
    </a:defPPr>
    <a:lvl1pPr marL="0" algn="l" defTabSz="292581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62905" algn="l" defTabSz="292581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25811" algn="l" defTabSz="292581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388717" algn="l" defTabSz="292581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51622" algn="l" defTabSz="292581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14528" algn="l" defTabSz="292581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777433" algn="l" defTabSz="292581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240339" algn="l" defTabSz="292581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03245" algn="l" defTabSz="292581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806" y="-150"/>
      </p:cViewPr>
      <p:guideLst>
        <p:guide orient="horz" pos="6912"/>
        <p:guide pos="9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14400" cy="9144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6817362"/>
            <a:ext cx="2487168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9120" y="12435840"/>
            <a:ext cx="2048256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62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2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88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5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14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777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240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03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5A89-3244-43B1-ACFC-FAC3556F4BE2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FFFB-F9FC-4203-8502-74E1E980D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5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5A89-3244-43B1-ACFC-FAC3556F4BE2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FFFB-F9FC-4203-8502-74E1E980D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8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98122" y="3749042"/>
            <a:ext cx="27650438" cy="798931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46800" y="3749042"/>
            <a:ext cx="82463642" cy="798931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5A89-3244-43B1-ACFC-FAC3556F4BE2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FFFB-F9FC-4203-8502-74E1E980D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1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5A89-3244-43B1-ACFC-FAC3556F4BE2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FFFB-F9FC-4203-8502-74E1E980D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3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402" y="14102081"/>
            <a:ext cx="24871680" cy="4358640"/>
          </a:xfrm>
        </p:spPr>
        <p:txBody>
          <a:bodyPr anchor="t"/>
          <a:lstStyle>
            <a:lvl1pPr algn="l">
              <a:defRPr sz="1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1402" y="9301483"/>
            <a:ext cx="24871680" cy="4800599"/>
          </a:xfrm>
        </p:spPr>
        <p:txBody>
          <a:bodyPr anchor="b"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6290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25811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3pPr>
            <a:lvl4pPr marL="438871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5162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1452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77743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24033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0324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5A89-3244-43B1-ACFC-FAC3556F4BE2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FFFB-F9FC-4203-8502-74E1E980D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6802" y="21849082"/>
            <a:ext cx="55057040" cy="61793120"/>
          </a:xfrm>
        </p:spPr>
        <p:txBody>
          <a:bodyPr/>
          <a:lstStyle>
            <a:lvl1pPr>
              <a:defRPr sz="8900"/>
            </a:lvl1pPr>
            <a:lvl2pPr>
              <a:defRPr sz="76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1522" y="21849082"/>
            <a:ext cx="55057040" cy="61793120"/>
          </a:xfrm>
        </p:spPr>
        <p:txBody>
          <a:bodyPr/>
          <a:lstStyle>
            <a:lvl1pPr>
              <a:defRPr sz="8900"/>
            </a:lvl1pPr>
            <a:lvl2pPr>
              <a:defRPr sz="76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5A89-3244-43B1-ACFC-FAC3556F4BE2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FFFB-F9FC-4203-8502-74E1E980D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6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78842"/>
            <a:ext cx="2633472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4912363"/>
            <a:ext cx="12928602" cy="2047238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62905" indent="0">
              <a:buNone/>
              <a:defRPr sz="6400" b="1"/>
            </a:lvl2pPr>
            <a:lvl3pPr marL="2925811" indent="0">
              <a:buNone/>
              <a:defRPr sz="5800" b="1"/>
            </a:lvl3pPr>
            <a:lvl4pPr marL="4388717" indent="0">
              <a:buNone/>
              <a:defRPr sz="5100" b="1"/>
            </a:lvl4pPr>
            <a:lvl5pPr marL="5851622" indent="0">
              <a:buNone/>
              <a:defRPr sz="5100" b="1"/>
            </a:lvl5pPr>
            <a:lvl6pPr marL="7314528" indent="0">
              <a:buNone/>
              <a:defRPr sz="5100" b="1"/>
            </a:lvl6pPr>
            <a:lvl7pPr marL="8777433" indent="0">
              <a:buNone/>
              <a:defRPr sz="5100" b="1"/>
            </a:lvl7pPr>
            <a:lvl8pPr marL="10240339" indent="0">
              <a:buNone/>
              <a:defRPr sz="5100" b="1"/>
            </a:lvl8pPr>
            <a:lvl9pPr marL="11703245" indent="0">
              <a:buNone/>
              <a:defRPr sz="5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40" y="6959601"/>
            <a:ext cx="12928602" cy="12644122"/>
          </a:xfrm>
        </p:spPr>
        <p:txBody>
          <a:bodyPr/>
          <a:lstStyle>
            <a:lvl1pPr>
              <a:defRPr sz="7600"/>
            </a:lvl1pPr>
            <a:lvl2pPr>
              <a:defRPr sz="64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64082" y="4912363"/>
            <a:ext cx="12933680" cy="2047238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62905" indent="0">
              <a:buNone/>
              <a:defRPr sz="6400" b="1"/>
            </a:lvl2pPr>
            <a:lvl3pPr marL="2925811" indent="0">
              <a:buNone/>
              <a:defRPr sz="5800" b="1"/>
            </a:lvl3pPr>
            <a:lvl4pPr marL="4388717" indent="0">
              <a:buNone/>
              <a:defRPr sz="5100" b="1"/>
            </a:lvl4pPr>
            <a:lvl5pPr marL="5851622" indent="0">
              <a:buNone/>
              <a:defRPr sz="5100" b="1"/>
            </a:lvl5pPr>
            <a:lvl6pPr marL="7314528" indent="0">
              <a:buNone/>
              <a:defRPr sz="5100" b="1"/>
            </a:lvl6pPr>
            <a:lvl7pPr marL="8777433" indent="0">
              <a:buNone/>
              <a:defRPr sz="5100" b="1"/>
            </a:lvl7pPr>
            <a:lvl8pPr marL="10240339" indent="0">
              <a:buNone/>
              <a:defRPr sz="5100" b="1"/>
            </a:lvl8pPr>
            <a:lvl9pPr marL="11703245" indent="0">
              <a:buNone/>
              <a:defRPr sz="5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64082" y="6959601"/>
            <a:ext cx="12933680" cy="12644122"/>
          </a:xfrm>
        </p:spPr>
        <p:txBody>
          <a:bodyPr/>
          <a:lstStyle>
            <a:lvl1pPr>
              <a:defRPr sz="7600"/>
            </a:lvl1pPr>
            <a:lvl2pPr>
              <a:defRPr sz="64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5A89-3244-43B1-ACFC-FAC3556F4BE2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FFFB-F9FC-4203-8502-74E1E980D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5A89-3244-43B1-ACFC-FAC3556F4BE2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FFFB-F9FC-4203-8502-74E1E980D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0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5A89-3244-43B1-ACFC-FAC3556F4BE2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FFFB-F9FC-4203-8502-74E1E980D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3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2" y="873760"/>
            <a:ext cx="9626602" cy="3718560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0160" y="873762"/>
            <a:ext cx="16357600" cy="18729962"/>
          </a:xfrm>
        </p:spPr>
        <p:txBody>
          <a:bodyPr/>
          <a:lstStyle>
            <a:lvl1pPr>
              <a:defRPr sz="10200"/>
            </a:lvl1pPr>
            <a:lvl2pPr>
              <a:defRPr sz="8900"/>
            </a:lvl2pPr>
            <a:lvl3pPr>
              <a:defRPr sz="76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2" y="4592322"/>
            <a:ext cx="9626602" cy="15011402"/>
          </a:xfrm>
        </p:spPr>
        <p:txBody>
          <a:bodyPr/>
          <a:lstStyle>
            <a:lvl1pPr marL="0" indent="0">
              <a:buNone/>
              <a:defRPr sz="4500"/>
            </a:lvl1pPr>
            <a:lvl2pPr marL="1462905" indent="0">
              <a:buNone/>
              <a:defRPr sz="3900"/>
            </a:lvl2pPr>
            <a:lvl3pPr marL="2925811" indent="0">
              <a:buNone/>
              <a:defRPr sz="3200"/>
            </a:lvl3pPr>
            <a:lvl4pPr marL="4388717" indent="0">
              <a:buNone/>
              <a:defRPr sz="2900"/>
            </a:lvl4pPr>
            <a:lvl5pPr marL="5851622" indent="0">
              <a:buNone/>
              <a:defRPr sz="2900"/>
            </a:lvl5pPr>
            <a:lvl6pPr marL="7314528" indent="0">
              <a:buNone/>
              <a:defRPr sz="2900"/>
            </a:lvl6pPr>
            <a:lvl7pPr marL="8777433" indent="0">
              <a:buNone/>
              <a:defRPr sz="2900"/>
            </a:lvl7pPr>
            <a:lvl8pPr marL="10240339" indent="0">
              <a:buNone/>
              <a:defRPr sz="2900"/>
            </a:lvl8pPr>
            <a:lvl9pPr marL="11703245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5A89-3244-43B1-ACFC-FAC3556F4BE2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FFFB-F9FC-4203-8502-74E1E980D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3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322" y="15361920"/>
            <a:ext cx="17556480" cy="1813562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35322" y="1960880"/>
            <a:ext cx="17556480" cy="13167360"/>
          </a:xfrm>
        </p:spPr>
        <p:txBody>
          <a:bodyPr/>
          <a:lstStyle>
            <a:lvl1pPr marL="0" indent="0">
              <a:buNone/>
              <a:defRPr sz="10200"/>
            </a:lvl1pPr>
            <a:lvl2pPr marL="1462905" indent="0">
              <a:buNone/>
              <a:defRPr sz="8900"/>
            </a:lvl2pPr>
            <a:lvl3pPr marL="2925811" indent="0">
              <a:buNone/>
              <a:defRPr sz="7600"/>
            </a:lvl3pPr>
            <a:lvl4pPr marL="4388717" indent="0">
              <a:buNone/>
              <a:defRPr sz="6400"/>
            </a:lvl4pPr>
            <a:lvl5pPr marL="5851622" indent="0">
              <a:buNone/>
              <a:defRPr sz="6400"/>
            </a:lvl5pPr>
            <a:lvl6pPr marL="7314528" indent="0">
              <a:buNone/>
              <a:defRPr sz="6400"/>
            </a:lvl6pPr>
            <a:lvl7pPr marL="8777433" indent="0">
              <a:buNone/>
              <a:defRPr sz="6400"/>
            </a:lvl7pPr>
            <a:lvl8pPr marL="10240339" indent="0">
              <a:buNone/>
              <a:defRPr sz="6400"/>
            </a:lvl8pPr>
            <a:lvl9pPr marL="11703245" indent="0">
              <a:buNone/>
              <a:defRPr sz="6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5322" y="17175481"/>
            <a:ext cx="17556480" cy="2575559"/>
          </a:xfrm>
        </p:spPr>
        <p:txBody>
          <a:bodyPr/>
          <a:lstStyle>
            <a:lvl1pPr marL="0" indent="0">
              <a:buNone/>
              <a:defRPr sz="4500"/>
            </a:lvl1pPr>
            <a:lvl2pPr marL="1462905" indent="0">
              <a:buNone/>
              <a:defRPr sz="3900"/>
            </a:lvl2pPr>
            <a:lvl3pPr marL="2925811" indent="0">
              <a:buNone/>
              <a:defRPr sz="3200"/>
            </a:lvl3pPr>
            <a:lvl4pPr marL="4388717" indent="0">
              <a:buNone/>
              <a:defRPr sz="2900"/>
            </a:lvl4pPr>
            <a:lvl5pPr marL="5851622" indent="0">
              <a:buNone/>
              <a:defRPr sz="2900"/>
            </a:lvl5pPr>
            <a:lvl6pPr marL="7314528" indent="0">
              <a:buNone/>
              <a:defRPr sz="2900"/>
            </a:lvl6pPr>
            <a:lvl7pPr marL="8777433" indent="0">
              <a:buNone/>
              <a:defRPr sz="2900"/>
            </a:lvl7pPr>
            <a:lvl8pPr marL="10240339" indent="0">
              <a:buNone/>
              <a:defRPr sz="2900"/>
            </a:lvl8pPr>
            <a:lvl9pPr marL="11703245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5A89-3244-43B1-ACFC-FAC3556F4BE2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FFFB-F9FC-4203-8502-74E1E980D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8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3040" y="878842"/>
            <a:ext cx="26334720" cy="3657600"/>
          </a:xfrm>
          <a:prstGeom prst="rect">
            <a:avLst/>
          </a:prstGeom>
        </p:spPr>
        <p:txBody>
          <a:bodyPr vert="horz" lIns="292581" tIns="146291" rIns="292581" bIns="1462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5120642"/>
            <a:ext cx="26334720" cy="14483081"/>
          </a:xfrm>
          <a:prstGeom prst="rect">
            <a:avLst/>
          </a:prstGeom>
        </p:spPr>
        <p:txBody>
          <a:bodyPr vert="horz" lIns="292581" tIns="146291" rIns="292581" bIns="1462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3040" y="20340322"/>
            <a:ext cx="6827520" cy="1168400"/>
          </a:xfrm>
          <a:prstGeom prst="rect">
            <a:avLst/>
          </a:prstGeom>
        </p:spPr>
        <p:txBody>
          <a:bodyPr vert="horz" lIns="292581" tIns="146291" rIns="292581" bIns="146291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55A89-3244-43B1-ACFC-FAC3556F4BE2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7440" y="20340322"/>
            <a:ext cx="9265920" cy="1168400"/>
          </a:xfrm>
          <a:prstGeom prst="rect">
            <a:avLst/>
          </a:prstGeom>
        </p:spPr>
        <p:txBody>
          <a:bodyPr vert="horz" lIns="292581" tIns="146291" rIns="292581" bIns="146291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70240" y="20340322"/>
            <a:ext cx="6827520" cy="1168400"/>
          </a:xfrm>
          <a:prstGeom prst="rect">
            <a:avLst/>
          </a:prstGeom>
        </p:spPr>
        <p:txBody>
          <a:bodyPr vert="horz" lIns="292581" tIns="146291" rIns="292581" bIns="146291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BFFFB-F9FC-4203-8502-74E1E980D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0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25811" rtl="0" eaLnBrk="1" latinLnBrk="0" hangingPunct="1">
        <a:spcBef>
          <a:spcPct val="0"/>
        </a:spcBef>
        <a:buNone/>
        <a:defRPr sz="1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179" indent="-1097179" algn="l" defTabSz="2925811" rtl="0" eaLnBrk="1" latinLnBrk="0" hangingPunct="1">
        <a:spcBef>
          <a:spcPct val="20000"/>
        </a:spcBef>
        <a:buFont typeface="Arial" pitchFamily="34" charset="0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1pPr>
      <a:lvl2pPr marL="2377221" indent="-914316" algn="l" defTabSz="2925811" rtl="0" eaLnBrk="1" latinLnBrk="0" hangingPunct="1">
        <a:spcBef>
          <a:spcPct val="20000"/>
        </a:spcBef>
        <a:buFont typeface="Arial" pitchFamily="34" charset="0"/>
        <a:buChar char="–"/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264" indent="-731453" algn="l" defTabSz="292581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170" indent="-731453" algn="l" defTabSz="2925811" rtl="0" eaLnBrk="1" latinLnBrk="0" hangingPunct="1">
        <a:spcBef>
          <a:spcPct val="20000"/>
        </a:spcBef>
        <a:buFont typeface="Arial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583075" indent="-731453" algn="l" defTabSz="2925811" rtl="0" eaLnBrk="1" latinLnBrk="0" hangingPunct="1">
        <a:spcBef>
          <a:spcPct val="20000"/>
        </a:spcBef>
        <a:buFont typeface="Arial" pitchFamily="34" charset="0"/>
        <a:buChar char="»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045981" indent="-731453" algn="l" defTabSz="2925811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08886" indent="-731453" algn="l" defTabSz="2925811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1792" indent="-731453" algn="l" defTabSz="2925811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434697" indent="-731453" algn="l" defTabSz="2925811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5811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62905" algn="l" defTabSz="2925811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25811" algn="l" defTabSz="2925811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717" algn="l" defTabSz="2925811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851622" algn="l" defTabSz="2925811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14528" algn="l" defTabSz="2925811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777433" algn="l" defTabSz="2925811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240339" algn="l" defTabSz="2925811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703245" algn="l" defTabSz="2925811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621622"/>
            <a:ext cx="91440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27432000" cy="289836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xmlns:mc="http://schemas.openxmlformats.org/markup-compatibility/2006" xmlns:a14="http://schemas.microsoft.com/office/drawing/2010/main" val="000000" mc:Ignorable="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Box 146"/>
          <p:cNvSpPr txBox="1">
            <a:spLocks noChangeArrowheads="1"/>
          </p:cNvSpPr>
          <p:nvPr/>
        </p:nvSpPr>
        <p:spPr bwMode="auto">
          <a:xfrm>
            <a:off x="5029200" y="914400"/>
            <a:ext cx="19202400" cy="2893671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B41C1B" mc:Ignorable="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46287" tIns="23143" rIns="46287" bIns="23143">
            <a:spAutoFit/>
          </a:bodyPr>
          <a:lstStyle/>
          <a:p>
            <a:pPr algn="ctr" defTabSz="463687"/>
            <a:r>
              <a:rPr lang="en-US" sz="7200" b="1" dirty="0" smtClean="0">
                <a:solidFill>
                  <a:schemeClr val="bg1"/>
                </a:solidFill>
                <a:latin typeface="Cambria" pitchFamily="18" charset="0"/>
              </a:rPr>
              <a:t>Microcontroller Video </a:t>
            </a:r>
            <a:r>
              <a:rPr lang="en-US" sz="7200" b="1" dirty="0">
                <a:solidFill>
                  <a:schemeClr val="bg1"/>
                </a:solidFill>
                <a:latin typeface="Cambria" pitchFamily="18" charset="0"/>
              </a:rPr>
              <a:t>Object </a:t>
            </a:r>
            <a:r>
              <a:rPr lang="en-US" sz="7200" b="1" dirty="0" smtClean="0">
                <a:solidFill>
                  <a:schemeClr val="bg1"/>
                </a:solidFill>
                <a:latin typeface="Cambria" pitchFamily="18" charset="0"/>
              </a:rPr>
              <a:t>Tracking</a:t>
            </a:r>
          </a:p>
          <a:p>
            <a:pPr algn="ctr" defTabSz="463687"/>
            <a:r>
              <a:rPr lang="en-US" sz="4400" b="1" dirty="0" smtClean="0">
                <a:solidFill>
                  <a:schemeClr val="bg1"/>
                </a:solidFill>
                <a:latin typeface="Cambria" pitchFamily="18" charset="0"/>
              </a:rPr>
              <a:t>Featuring Human Tetris, Brick Breaker, and Whack-A-Mole</a:t>
            </a:r>
            <a:endParaRPr lang="en-US" sz="4400" b="1" dirty="0">
              <a:solidFill>
                <a:schemeClr val="bg1"/>
              </a:solidFill>
              <a:latin typeface="Cambria" pitchFamily="18" charset="0"/>
            </a:endParaRPr>
          </a:p>
          <a:p>
            <a:pPr algn="ctr" defTabSz="463687">
              <a:spcBef>
                <a:spcPts val="300"/>
              </a:spcBef>
            </a:pPr>
            <a:r>
              <a:rPr lang="en-US" sz="3200" i="1" dirty="0" smtClean="0">
                <a:solidFill>
                  <a:schemeClr val="bg1"/>
                </a:solidFill>
                <a:latin typeface="Cambria" pitchFamily="18" charset="0"/>
              </a:rPr>
              <a:t>ECE4760: </a:t>
            </a:r>
            <a:r>
              <a:rPr lang="en-US" sz="3200" i="1" dirty="0" smtClean="0">
                <a:solidFill>
                  <a:schemeClr val="bg1"/>
                </a:solidFill>
                <a:latin typeface="Cambria" pitchFamily="18" charset="0"/>
              </a:rPr>
              <a:t>Final Project by </a:t>
            </a:r>
            <a:r>
              <a:rPr lang="en-US" sz="3200" b="1" i="1" dirty="0" smtClean="0">
                <a:solidFill>
                  <a:schemeClr val="bg1"/>
                </a:solidFill>
                <a:latin typeface="Cambria" pitchFamily="18" charset="0"/>
              </a:rPr>
              <a:t>Kerran Flanagan</a:t>
            </a:r>
            <a:r>
              <a:rPr lang="en-US" sz="3200" i="1" dirty="0" smtClean="0">
                <a:solidFill>
                  <a:schemeClr val="bg1"/>
                </a:solidFill>
                <a:latin typeface="Cambria" pitchFamily="18" charset="0"/>
              </a:rPr>
              <a:t> (kaf42) &amp; </a:t>
            </a:r>
            <a:r>
              <a:rPr lang="en-US" sz="3200" b="1" i="1" dirty="0" smtClean="0">
                <a:solidFill>
                  <a:schemeClr val="bg1"/>
                </a:solidFill>
                <a:latin typeface="Cambria" pitchFamily="18" charset="0"/>
              </a:rPr>
              <a:t>Adam Papamarcos </a:t>
            </a:r>
            <a:r>
              <a:rPr lang="en-US" sz="3200" i="1" dirty="0" smtClean="0">
                <a:solidFill>
                  <a:schemeClr val="bg1"/>
                </a:solidFill>
                <a:latin typeface="Cambria" pitchFamily="18" charset="0"/>
              </a:rPr>
              <a:t>(aip23)</a:t>
            </a:r>
            <a:endParaRPr lang="en-US" sz="3200" i="1" dirty="0">
              <a:solidFill>
                <a:schemeClr val="bg1"/>
              </a:solidFill>
              <a:latin typeface="Cambria" pitchFamily="18" charset="0"/>
            </a:endParaRPr>
          </a:p>
          <a:p>
            <a:pPr algn="ctr" defTabSz="463687">
              <a:spcBef>
                <a:spcPts val="3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Project Website:  </a:t>
            </a:r>
            <a:r>
              <a:rPr lang="en-US" sz="2400" dirty="0" smtClean="0">
                <a:solidFill>
                  <a:schemeClr val="bg1"/>
                </a:solidFill>
              </a:rPr>
              <a:t>http://courses.cit.cornell.edu/ee476/FinalProjects/s2010/aip23_kaf42/aip23_kaf42/index.html</a:t>
            </a:r>
            <a:endParaRPr lang="en-US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Text Box 147"/>
          <p:cNvSpPr txBox="1">
            <a:spLocks noChangeArrowheads="1"/>
          </p:cNvSpPr>
          <p:nvPr/>
        </p:nvSpPr>
        <p:spPr bwMode="auto">
          <a:xfrm>
            <a:off x="914400" y="5486400"/>
            <a:ext cx="8229600" cy="5878355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72982" tIns="76112" rIns="172982" bIns="76112">
            <a:spAutoFit/>
          </a:bodyPr>
          <a:lstStyle/>
          <a:p>
            <a:pPr defTabSz="463687"/>
            <a:r>
              <a:rPr lang="en-US" sz="2400" b="1" dirty="0" smtClean="0"/>
              <a:t>ATmega644PA Microcontroller</a:t>
            </a:r>
          </a:p>
          <a:p>
            <a:pPr defTabSz="463687"/>
            <a:r>
              <a:rPr lang="en-US" sz="2400" dirty="0" smtClean="0"/>
              <a:t>The heart of our project is an Atmel MCU, running at 20MHz with only 4KB of RAM.</a:t>
            </a:r>
            <a:r>
              <a:rPr lang="en-US" sz="2400" dirty="0"/>
              <a:t> </a:t>
            </a:r>
            <a:r>
              <a:rPr lang="en-US" sz="2400" dirty="0" smtClean="0"/>
              <a:t>It does however have 32 I/O ports, 3 hardware timers, hardware SPI, and hardware interrupts.</a:t>
            </a:r>
          </a:p>
          <a:p>
            <a:pPr defTabSz="463687"/>
            <a:endParaRPr lang="en-US" sz="1200" dirty="0" smtClean="0"/>
          </a:p>
          <a:p>
            <a:pPr defTabSz="463687"/>
            <a:r>
              <a:rPr lang="en-US" sz="2400" b="1" dirty="0" smtClean="0"/>
              <a:t>CM-26N Color Video Camera</a:t>
            </a:r>
          </a:p>
          <a:p>
            <a:pPr defTabSz="463687"/>
            <a:r>
              <a:rPr lang="en-US" sz="2400" dirty="0" smtClean="0"/>
              <a:t>We wanted the player to have real-time feedback of their position on the screen, so a camera that output NTSC video directly was a must.</a:t>
            </a:r>
          </a:p>
          <a:p>
            <a:pPr defTabSz="463687"/>
            <a:endParaRPr lang="en-US" sz="1200" dirty="0" smtClean="0"/>
          </a:p>
          <a:p>
            <a:pPr defTabSz="463687"/>
            <a:r>
              <a:rPr lang="en-US" sz="2400" b="1" dirty="0" smtClean="0"/>
              <a:t>TLC5540 Flash ADC</a:t>
            </a:r>
          </a:p>
          <a:p>
            <a:pPr defTabSz="463687"/>
            <a:r>
              <a:rPr lang="en-US" sz="2400" dirty="0" smtClean="0"/>
              <a:t>NTSC black and white data travels at roughly 6MHz, so we needed a fast ADC to help us get video input into our MCU.</a:t>
            </a:r>
          </a:p>
          <a:p>
            <a:pPr defTabSz="463687"/>
            <a:endParaRPr lang="en-US" sz="1200" dirty="0"/>
          </a:p>
          <a:p>
            <a:pPr defTabSz="463687"/>
            <a:r>
              <a:rPr lang="en-US" sz="2400" b="1" dirty="0" smtClean="0"/>
              <a:t>MAX7456 On-Screen Display</a:t>
            </a:r>
            <a:endParaRPr lang="en-US" sz="2400" b="1" dirty="0"/>
          </a:p>
          <a:p>
            <a:pPr defTabSz="463687"/>
            <a:r>
              <a:rPr lang="en-US" sz="2400" dirty="0" smtClean="0"/>
              <a:t>This chip can inject 13 rows of 30 characters into an NTSC signal. Furthermore, the character memory is programmable.</a:t>
            </a:r>
          </a:p>
        </p:txBody>
      </p:sp>
      <p:sp>
        <p:nvSpPr>
          <p:cNvPr id="7" name="Text Box 148"/>
          <p:cNvSpPr txBox="1">
            <a:spLocks noChangeArrowheads="1"/>
          </p:cNvSpPr>
          <p:nvPr/>
        </p:nvSpPr>
        <p:spPr bwMode="auto">
          <a:xfrm>
            <a:off x="15135981" y="3532585"/>
            <a:ext cx="329242" cy="82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62997" tIns="81499" rIns="162997" bIns="81499">
            <a:spAutoFit/>
          </a:bodyPr>
          <a:lstStyle/>
          <a:p>
            <a:pPr defTabSz="1630112"/>
            <a:endParaRPr lang="en-US" sz="4300">
              <a:latin typeface="Cambria" pitchFamily="18" charset="0"/>
            </a:endParaRPr>
          </a:p>
        </p:txBody>
      </p:sp>
      <p:sp>
        <p:nvSpPr>
          <p:cNvPr id="9" name="Text Box 151"/>
          <p:cNvSpPr txBox="1">
            <a:spLocks noChangeArrowheads="1"/>
          </p:cNvSpPr>
          <p:nvPr/>
        </p:nvSpPr>
        <p:spPr bwMode="auto">
          <a:xfrm>
            <a:off x="10058400" y="9144000"/>
            <a:ext cx="9144000" cy="2739034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72982" tIns="76112" rIns="172982" bIns="76112">
            <a:spAutoFit/>
          </a:bodyPr>
          <a:lstStyle/>
          <a:p>
            <a:r>
              <a:rPr lang="en-US" sz="2400" dirty="0"/>
              <a:t>For our project, we wanted to push the </a:t>
            </a:r>
            <a:r>
              <a:rPr lang="en-US" sz="2400" b="1" dirty="0"/>
              <a:t>video sampling and </a:t>
            </a:r>
            <a:r>
              <a:rPr lang="en-US" sz="2400" b="1" dirty="0" smtClean="0"/>
              <a:t>processing </a:t>
            </a:r>
            <a:r>
              <a:rPr lang="en-US" sz="2400" dirty="0" smtClean="0"/>
              <a:t>capabilities </a:t>
            </a:r>
            <a:r>
              <a:rPr lang="en-US" sz="2400" dirty="0"/>
              <a:t>of the ATmega644 8-bit microcontroller. Using a high-speed analog-to-digital converter as an input device, we were able to sample a reasonably high-resolution grayscale image from a color camera's video output. Using this grayscale image, we are able to track objects and recognize shapes that stood out from the background by a customizable threshold.</a:t>
            </a:r>
            <a:endParaRPr lang="en-US" sz="2400" dirty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</p:txBody>
      </p:sp>
      <p:sp>
        <p:nvSpPr>
          <p:cNvPr id="11" name="Text Box 156"/>
          <p:cNvSpPr txBox="1">
            <a:spLocks noChangeAspect="1" noChangeArrowheads="1"/>
          </p:cNvSpPr>
          <p:nvPr/>
        </p:nvSpPr>
        <p:spPr bwMode="auto">
          <a:xfrm>
            <a:off x="20116800" y="16459200"/>
            <a:ext cx="8229600" cy="2000370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72982" tIns="76112" rIns="172982" bIns="76112">
            <a:spAutoFit/>
          </a:bodyPr>
          <a:lstStyle/>
          <a:p>
            <a:pPr defTabSz="1630112"/>
            <a:r>
              <a:rPr lang="en-US" sz="2400" dirty="0" smtClean="0"/>
              <a:t>We can read in, process, and display a 39x60 pixel image at 30 frames per second, with only a little flickering on the edges due to imperfect down-sampling. Here is an original image, grayscale data from the MCU, and our systems interpretation of the shape after applying a threshold:</a:t>
            </a:r>
            <a:endParaRPr lang="en-US" sz="2400" dirty="0">
              <a:effectLst/>
            </a:endParaRPr>
          </a:p>
        </p:txBody>
      </p:sp>
      <p:sp>
        <p:nvSpPr>
          <p:cNvPr id="13" name="Text Box 162"/>
          <p:cNvSpPr txBox="1">
            <a:spLocks noChangeArrowheads="1"/>
          </p:cNvSpPr>
          <p:nvPr/>
        </p:nvSpPr>
        <p:spPr bwMode="auto">
          <a:xfrm>
            <a:off x="914400" y="4572000"/>
            <a:ext cx="8229600" cy="62507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69193" tIns="34596" rIns="69193" bIns="34596">
            <a:spAutoFit/>
          </a:bodyPr>
          <a:lstStyle/>
          <a:p>
            <a:r>
              <a:rPr lang="en-US" sz="3600" b="1" dirty="0">
                <a:latin typeface="Cambria" pitchFamily="18" charset="0"/>
              </a:rPr>
              <a:t>Hardware</a:t>
            </a:r>
            <a:endParaRPr lang="en-US" sz="2700" b="1" dirty="0">
              <a:latin typeface="Cambria" pitchFamily="18" charset="0"/>
            </a:endParaRPr>
          </a:p>
        </p:txBody>
      </p:sp>
      <p:sp>
        <p:nvSpPr>
          <p:cNvPr id="15" name="Text Box 164"/>
          <p:cNvSpPr txBox="1">
            <a:spLocks noChangeArrowheads="1"/>
          </p:cNvSpPr>
          <p:nvPr/>
        </p:nvSpPr>
        <p:spPr bwMode="auto">
          <a:xfrm>
            <a:off x="10058400" y="4572000"/>
            <a:ext cx="9144000" cy="62507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69193" tIns="34596" rIns="69193" bIns="34596">
            <a:spAutoFit/>
          </a:bodyPr>
          <a:lstStyle/>
          <a:p>
            <a:r>
              <a:rPr lang="en-US" sz="3600" b="1" dirty="0">
                <a:latin typeface="Cambria" pitchFamily="18" charset="0"/>
              </a:rPr>
              <a:t>Overview</a:t>
            </a:r>
            <a:endParaRPr lang="en-US" sz="2700" b="1" dirty="0">
              <a:latin typeface="Cambria" pitchFamily="18" charset="0"/>
            </a:endParaRPr>
          </a:p>
        </p:txBody>
      </p:sp>
      <p:sp>
        <p:nvSpPr>
          <p:cNvPr id="16" name="Text Box 165"/>
          <p:cNvSpPr txBox="1">
            <a:spLocks noChangeAspect="1" noChangeArrowheads="1"/>
          </p:cNvSpPr>
          <p:nvPr/>
        </p:nvSpPr>
        <p:spPr bwMode="auto">
          <a:xfrm>
            <a:off x="20116800" y="4572000"/>
            <a:ext cx="8229600" cy="61411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69193" tIns="34596" rIns="69193" bIns="34596">
            <a:spAutoFit/>
          </a:bodyPr>
          <a:lstStyle/>
          <a:p>
            <a:r>
              <a:rPr lang="en-US" sz="3600" b="1" dirty="0">
                <a:latin typeface="Cambria" pitchFamily="18" charset="0"/>
              </a:rPr>
              <a:t>Software</a:t>
            </a:r>
            <a:endParaRPr lang="en-US" sz="2700" b="1" dirty="0">
              <a:latin typeface="Cambria" pitchFamily="18" charset="0"/>
            </a:endParaRPr>
          </a:p>
        </p:txBody>
      </p:sp>
      <p:sp>
        <p:nvSpPr>
          <p:cNvPr id="17" name="Text Box 166"/>
          <p:cNvSpPr txBox="1">
            <a:spLocks noChangeAspect="1" noChangeArrowheads="1"/>
          </p:cNvSpPr>
          <p:nvPr/>
        </p:nvSpPr>
        <p:spPr bwMode="auto">
          <a:xfrm>
            <a:off x="20116800" y="15544800"/>
            <a:ext cx="8229600" cy="61411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69193" tIns="34596" rIns="69193" bIns="34596">
            <a:spAutoFit/>
          </a:bodyPr>
          <a:lstStyle/>
          <a:p>
            <a:r>
              <a:rPr lang="en-US" sz="3600" b="1" dirty="0">
                <a:latin typeface="Cambria" pitchFamily="18" charset="0"/>
              </a:rPr>
              <a:t>Results</a:t>
            </a:r>
            <a:endParaRPr lang="en-US" sz="2700" b="1" dirty="0">
              <a:latin typeface="Cambria" pitchFamily="18" charset="0"/>
            </a:endParaRPr>
          </a:p>
        </p:txBody>
      </p:sp>
      <p:sp>
        <p:nvSpPr>
          <p:cNvPr id="18" name="Text Box 167"/>
          <p:cNvSpPr txBox="1">
            <a:spLocks noChangeAspect="1" noChangeArrowheads="1"/>
          </p:cNvSpPr>
          <p:nvPr/>
        </p:nvSpPr>
        <p:spPr bwMode="auto">
          <a:xfrm>
            <a:off x="10058400" y="15544800"/>
            <a:ext cx="9144000" cy="62386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9193" tIns="34596" rIns="69193" bIns="34596">
            <a:spAutoFit/>
          </a:bodyPr>
          <a:lstStyle/>
          <a:p>
            <a:r>
              <a:rPr lang="en-US" sz="3600" b="1" dirty="0">
                <a:latin typeface="Cambria" pitchFamily="18" charset="0"/>
              </a:rPr>
              <a:t>Games</a:t>
            </a:r>
            <a:endParaRPr lang="en-US" sz="2700" b="1" dirty="0">
              <a:latin typeface="Cambria" pitchFamily="18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691904"/>
            <a:ext cx="3886200" cy="233929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0"/>
            <a:ext cx="8229600" cy="6115805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2028079"/>
            <a:ext cx="9144000" cy="3420469"/>
          </a:xfrm>
          <a:prstGeom prst="rect">
            <a:avLst/>
          </a:prstGeom>
          <a:ln w="38100" cap="sq" cmpd="thickThin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Text Box 156"/>
          <p:cNvSpPr txBox="1">
            <a:spLocks noChangeAspect="1" noChangeArrowheads="1"/>
          </p:cNvSpPr>
          <p:nvPr/>
        </p:nvSpPr>
        <p:spPr bwMode="auto">
          <a:xfrm>
            <a:off x="10058400" y="16338821"/>
            <a:ext cx="9144000" cy="4955025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72982" tIns="76112" rIns="172982" bIns="76112">
            <a:spAutoFit/>
          </a:bodyPr>
          <a:lstStyle/>
          <a:p>
            <a:pPr defTabSz="1630112"/>
            <a:r>
              <a:rPr lang="en-US" sz="2400" b="1" dirty="0" smtClean="0"/>
              <a:t>Human Tetris</a:t>
            </a:r>
          </a:p>
          <a:p>
            <a:pPr defTabSz="1630112"/>
            <a:r>
              <a:rPr lang="en-US" sz="2400" dirty="0" smtClean="0"/>
              <a:t>The original idea for this entire project came from a game show that originated in Japan. Players must contort their bodies to fit into funny-shaped holes in an oncoming wall, represented on-screen in our game.</a:t>
            </a:r>
          </a:p>
          <a:p>
            <a:pPr defTabSz="1630112"/>
            <a:endParaRPr lang="en-US" sz="1200" dirty="0">
              <a:effectLst/>
            </a:endParaRPr>
          </a:p>
          <a:p>
            <a:pPr defTabSz="1630112"/>
            <a:r>
              <a:rPr lang="en-US" sz="2400" b="1" dirty="0" smtClean="0"/>
              <a:t>Brick Breaker</a:t>
            </a:r>
          </a:p>
          <a:p>
            <a:pPr defTabSz="1630112"/>
            <a:r>
              <a:rPr lang="en-US" sz="2400" dirty="0" smtClean="0"/>
              <a:t>Based on the popular Blackberry game, our simplified version is controlled by the player moving a dark object which acts as the “paddle” to bounce the ball back up towards the bricks.</a:t>
            </a:r>
          </a:p>
          <a:p>
            <a:pPr defTabSz="1630112"/>
            <a:endParaRPr lang="en-US" sz="1200" dirty="0">
              <a:effectLst/>
            </a:endParaRPr>
          </a:p>
          <a:p>
            <a:pPr defTabSz="1630112"/>
            <a:r>
              <a:rPr lang="en-US" sz="2400" b="1" dirty="0" smtClean="0"/>
              <a:t>Whack-A-Mole</a:t>
            </a:r>
          </a:p>
          <a:p>
            <a:pPr defTabSz="1630112"/>
            <a:r>
              <a:rPr lang="en-US" sz="2400" dirty="0" smtClean="0">
                <a:effectLst/>
              </a:rPr>
              <a:t>This started </a:t>
            </a:r>
            <a:r>
              <a:rPr lang="en-US" sz="2400" dirty="0" smtClean="0">
                <a:effectLst/>
              </a:rPr>
              <a:t>as a </a:t>
            </a:r>
            <a:r>
              <a:rPr lang="en-US" sz="2400" dirty="0" smtClean="0">
                <a:effectLst/>
              </a:rPr>
              <a:t>joke, but thanks to the simple API our object tracking code provides, it is now an entertaining reality. The player must move quick to hit the moles that randomly appear onscreen.</a:t>
            </a:r>
            <a:endParaRPr lang="en-US" sz="2400" dirty="0">
              <a:effectLst/>
            </a:endParaRPr>
          </a:p>
        </p:txBody>
      </p:sp>
      <p:pic>
        <p:nvPicPr>
          <p:cNvPr id="1031" name="Picture 7" descr="E:\2010sp\workspace\ece476lab5\aip23_kaf42\img\software\sampl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0" y="18661498"/>
            <a:ext cx="8229600" cy="178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32" name="Picture 8" descr="E:\2010sp\workspace\ece476lab5\aip23_kaf42\img\software\character_se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400" y="5486397"/>
            <a:ext cx="2286000" cy="334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30" name="Text Box 147"/>
          <p:cNvSpPr txBox="1">
            <a:spLocks noChangeArrowheads="1"/>
          </p:cNvSpPr>
          <p:nvPr/>
        </p:nvSpPr>
        <p:spPr bwMode="auto">
          <a:xfrm>
            <a:off x="5029200" y="18661498"/>
            <a:ext cx="4114800" cy="2739034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72982" tIns="76112" rIns="172982" bIns="76112">
            <a:spAutoFit/>
          </a:bodyPr>
          <a:lstStyle/>
          <a:p>
            <a:pPr defTabSz="463687"/>
            <a:r>
              <a:rPr lang="en-US" sz="2400" dirty="0" smtClean="0"/>
              <a:t>Our 5MHz signals were causing many bad reads and writes in our original development breadboard and wire setup. This custom PCB  massively reduced noise in our circuit. </a:t>
            </a:r>
          </a:p>
        </p:txBody>
      </p:sp>
      <p:sp>
        <p:nvSpPr>
          <p:cNvPr id="33" name="Text Box 147"/>
          <p:cNvSpPr txBox="1">
            <a:spLocks noChangeArrowheads="1"/>
          </p:cNvSpPr>
          <p:nvPr/>
        </p:nvSpPr>
        <p:spPr bwMode="auto">
          <a:xfrm>
            <a:off x="20116800" y="5486400"/>
            <a:ext cx="5486400" cy="3477697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72982" tIns="76112" rIns="172982" bIns="76112">
            <a:spAutoFit/>
          </a:bodyPr>
          <a:lstStyle/>
          <a:p>
            <a:pPr defTabSz="1630112"/>
            <a:r>
              <a:rPr lang="en-US" sz="2400" b="1" dirty="0" smtClean="0"/>
              <a:t>SPI Driver for OSD</a:t>
            </a:r>
            <a:endParaRPr lang="en-US" sz="2400" dirty="0" smtClean="0"/>
          </a:p>
          <a:p>
            <a:pPr defTabSz="1630112"/>
            <a:r>
              <a:rPr lang="en-US" sz="2400" dirty="0" smtClean="0"/>
              <a:t>We found some open source code for a different MCU and used it as a basis for our driver. The driver allowed our MCU to output to NTSC as fast as we can get the NTSC input. We created a custom character set for sub-character accuracy and game artwork. Our character set has been programmed into the OSD.</a:t>
            </a:r>
          </a:p>
        </p:txBody>
      </p:sp>
      <p:sp>
        <p:nvSpPr>
          <p:cNvPr id="34" name="Text Box 147"/>
          <p:cNvSpPr txBox="1">
            <a:spLocks noChangeArrowheads="1"/>
          </p:cNvSpPr>
          <p:nvPr/>
        </p:nvSpPr>
        <p:spPr bwMode="auto">
          <a:xfrm>
            <a:off x="20116800" y="9144000"/>
            <a:ext cx="8229600" cy="5878355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72982" tIns="76112" rIns="172982" bIns="76112">
            <a:spAutoFit/>
          </a:bodyPr>
          <a:lstStyle/>
          <a:p>
            <a:pPr defTabSz="1630112"/>
            <a:r>
              <a:rPr lang="en-US" sz="2400" b="1" dirty="0" smtClean="0"/>
              <a:t>NTSC Sampling</a:t>
            </a:r>
          </a:p>
          <a:p>
            <a:pPr defTabSz="1630112"/>
            <a:r>
              <a:rPr lang="en-US" sz="2400" dirty="0" smtClean="0"/>
              <a:t>The OSD outputs NTSC horizontal and vertical sync pulses as their own signals. We triggered interrupts on those and then counted cycles to correctly down-sample NTSC frames line by line, reading a frame into a 39x60 8-bit array.</a:t>
            </a:r>
          </a:p>
          <a:p>
            <a:pPr defTabSz="1630112"/>
            <a:endParaRPr lang="en-US" sz="1200" dirty="0" smtClean="0"/>
          </a:p>
          <a:p>
            <a:pPr defTabSz="1630112"/>
            <a:r>
              <a:rPr lang="en-US" sz="2400" b="1" dirty="0" smtClean="0"/>
              <a:t>Filtering</a:t>
            </a:r>
          </a:p>
          <a:p>
            <a:pPr defTabSz="1630112"/>
            <a:r>
              <a:rPr lang="en-US" sz="2400" dirty="0" smtClean="0"/>
              <a:t>Our sampling timing (and therefore spatial accuracy) couldn’t be perfect, so we used a moving average filter on our output to reduce temporal flicker.</a:t>
            </a:r>
          </a:p>
          <a:p>
            <a:pPr defTabSz="1630112"/>
            <a:endParaRPr lang="en-US" sz="1200" dirty="0" smtClean="0"/>
          </a:p>
          <a:p>
            <a:pPr defTabSz="1630112"/>
            <a:r>
              <a:rPr lang="en-US" sz="2400" b="1" dirty="0" smtClean="0"/>
              <a:t>Program Flow</a:t>
            </a:r>
          </a:p>
          <a:p>
            <a:pPr defTabSz="1630112"/>
            <a:r>
              <a:rPr lang="en-US" sz="2400" dirty="0" smtClean="0"/>
              <a:t>Our main loop executes based on the NTSC frame rate. Several state machines control the main menu and games. All the game logic is based off a millisecond time base provided by the MCU’s 16-bit hardware timer.</a:t>
            </a:r>
          </a:p>
        </p:txBody>
      </p:sp>
      <p:sp>
        <p:nvSpPr>
          <p:cNvPr id="35" name="Text Box 167"/>
          <p:cNvSpPr txBox="1">
            <a:spLocks noChangeArrowheads="1"/>
          </p:cNvSpPr>
          <p:nvPr/>
        </p:nvSpPr>
        <p:spPr bwMode="auto">
          <a:xfrm>
            <a:off x="914400" y="17666208"/>
            <a:ext cx="8229600" cy="62179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9193" tIns="34596" rIns="69193" bIns="34596">
            <a:spAutoFit/>
          </a:bodyPr>
          <a:lstStyle/>
          <a:p>
            <a:r>
              <a:rPr lang="en-US" sz="3600" b="1" dirty="0" smtClean="0">
                <a:latin typeface="Cambria" pitchFamily="18" charset="0"/>
              </a:rPr>
              <a:t>Printed Circuit Board (PCB)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9719" y="7315200"/>
            <a:ext cx="247268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032" y="7655556"/>
            <a:ext cx="126297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 descr="http://www.seeklogo.com/images/M/Maxim_IC-logo-9C8DB67FB2-seeklogo.com.gif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" t="42827" b="41656"/>
          <a:stretch/>
        </p:blipFill>
        <p:spPr bwMode="auto">
          <a:xfrm>
            <a:off x="10972800" y="5707117"/>
            <a:ext cx="295953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41" name="Text Box 156"/>
          <p:cNvSpPr txBox="1">
            <a:spLocks noChangeAspect="1" noChangeArrowheads="1"/>
          </p:cNvSpPr>
          <p:nvPr/>
        </p:nvSpPr>
        <p:spPr bwMode="auto">
          <a:xfrm>
            <a:off x="20164926" y="20596029"/>
            <a:ext cx="8229600" cy="892374"/>
          </a:xfrm>
          <a:prstGeom prst="rect">
            <a:avLst/>
          </a:prstGeom>
          <a:solidFill>
            <a:schemeClr val="bg1"/>
          </a:solidFill>
          <a:ln w="28575" cmpd="thinThick">
            <a:noFill/>
            <a:miter lim="800000"/>
            <a:headEnd/>
            <a:tailEnd/>
          </a:ln>
          <a:effectLst/>
        </p:spPr>
        <p:txBody>
          <a:bodyPr lIns="172982" tIns="76112" rIns="172982" bIns="76112">
            <a:spAutoFit/>
          </a:bodyPr>
          <a:lstStyle/>
          <a:p>
            <a:pPr defTabSz="1630112"/>
            <a:r>
              <a:rPr lang="en-US" sz="2400" i="1" dirty="0" smtClean="0">
                <a:effectLst/>
              </a:rPr>
              <a:t>We would like to thank Atmel, Maxim-IC, and Texas Instruments for all their hardware donations that made this project possible.</a:t>
            </a:r>
            <a:endParaRPr lang="en-US" sz="24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447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586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Kerran Flanagan</dc:creator>
  <cp:lastModifiedBy>Kerran Flanagan</cp:lastModifiedBy>
  <cp:revision>22</cp:revision>
  <dcterms:created xsi:type="dcterms:W3CDTF">2010-05-13T22:48:17Z</dcterms:created>
  <dcterms:modified xsi:type="dcterms:W3CDTF">2010-05-16T16:30:14Z</dcterms:modified>
</cp:coreProperties>
</file>