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506" r:id="rId3"/>
    <p:sldId id="517" r:id="rId4"/>
    <p:sldId id="518" r:id="rId5"/>
    <p:sldId id="519" r:id="rId6"/>
    <p:sldId id="530" r:id="rId7"/>
    <p:sldId id="526" r:id="rId8"/>
    <p:sldId id="520" r:id="rId9"/>
    <p:sldId id="521" r:id="rId10"/>
    <p:sldId id="522" r:id="rId11"/>
    <p:sldId id="512" r:id="rId12"/>
    <p:sldId id="516" r:id="rId13"/>
    <p:sldId id="524" r:id="rId14"/>
    <p:sldId id="513" r:id="rId15"/>
    <p:sldId id="514" r:id="rId16"/>
    <p:sldId id="529" r:id="rId17"/>
    <p:sldId id="507" r:id="rId18"/>
    <p:sldId id="508" r:id="rId19"/>
    <p:sldId id="525" r:id="rId20"/>
    <p:sldId id="515" r:id="rId21"/>
    <p:sldId id="511" r:id="rId22"/>
    <p:sldId id="302" r:id="rId23"/>
    <p:sldId id="510" r:id="rId24"/>
    <p:sldId id="531" r:id="rId25"/>
    <p:sldId id="52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6FF"/>
    <a:srgbClr val="FF40FF"/>
    <a:srgbClr val="F24D0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/>
    <p:restoredTop sz="79765"/>
  </p:normalViewPr>
  <p:slideViewPr>
    <p:cSldViewPr snapToGrid="0" snapToObjects="1">
      <p:cViewPr>
        <p:scale>
          <a:sx n="114" d="100"/>
          <a:sy n="114" d="100"/>
        </p:scale>
        <p:origin x="11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8C9B6-6EAC-6B49-A61E-E0D1C35A7811}" type="datetimeFigureOut">
              <a:rPr lang="en-US" smtClean="0"/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90DC5-5870-5C41-B430-7B9B3AC8A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CF8B-DD77-8742-8724-F26EA65E9FF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15F8-7CE3-5848-8218-DDA4607A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7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6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E9F6-C2E7-7042-A882-A456F414C170}" type="datetime1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7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025E-0B28-0B4D-BBC6-BA69A1A4EEBA}" type="datetime1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4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9B4C-103C-0E48-84B5-A075B7ADEF73}" type="datetime1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3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242D-2952-5745-A06D-648A075A387E}" type="datetime1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0F1E-FC66-884E-A959-A22F1A575C76}" type="datetime1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4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1BBB-2C1D-8248-8AE7-F05238D57A28}" type="datetime1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5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7D2-A15F-5B45-9B4A-90F81BA2F482}" type="datetime1">
              <a:rPr lang="en-US" smtClean="0"/>
              <a:t>8/28/16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E657-A5FB-CA43-80AE-AFEC71CBC20B}" type="datetime1">
              <a:rPr lang="en-US" smtClean="0"/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1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2CE1-95CD-0145-AD0F-592E2B5B4FC9}" type="datetime1">
              <a:rPr lang="en-US" smtClean="0"/>
              <a:t>8/28/16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7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3B6F-F140-DE49-88BE-791C6AB6DB99}" type="datetime1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1C30-17D6-B741-822C-B2EDD124A6C7}" type="datetime1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3D507-D764-E84A-8EF9-2BD82642E4FC}" type="datetime1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csail.mit.edu/jayadev/ece698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jpg"/><Relationship Id="rId5" Type="http://schemas.openxmlformats.org/officeDocument/2006/relationships/image" Target="../media/image25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23153" y="646770"/>
            <a:ext cx="8133540" cy="463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ECE6980</a:t>
            </a:r>
          </a:p>
          <a:p>
            <a:endParaRPr lang="en-US" sz="4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An Algorithmic and Information Theoretic Toolbox for Massive Data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3785" y="3800102"/>
            <a:ext cx="7655865" cy="104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/>
          <a:lstStyle/>
          <a:p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78" y="1215953"/>
            <a:ext cx="8817856" cy="24081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statistical inference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Design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efficient algorithms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Understand</a:t>
            </a:r>
            <a:r>
              <a:rPr lang="en-US" dirty="0" smtClean="0"/>
              <a:t> fundamental limits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459856" y="2950018"/>
            <a:ext cx="4175119" cy="3640355"/>
            <a:chOff x="1946901" y="853586"/>
            <a:chExt cx="5163467" cy="4860575"/>
          </a:xfrm>
        </p:grpSpPr>
        <p:sp>
          <p:nvSpPr>
            <p:cNvPr id="5" name="Oval 4"/>
            <p:cNvSpPr/>
            <p:nvPr/>
          </p:nvSpPr>
          <p:spPr>
            <a:xfrm>
              <a:off x="1946901" y="2503799"/>
              <a:ext cx="3278460" cy="321036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INFORMATION THEORY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24107" y="853586"/>
              <a:ext cx="3186261" cy="3199730"/>
            </a:xfrm>
            <a:prstGeom prst="ellipse">
              <a:avLst/>
            </a:prstGeom>
            <a:solidFill>
              <a:srgbClr val="008000">
                <a:alpha val="4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 smtClean="0">
                  <a:solidFill>
                    <a:srgbClr val="000000"/>
                  </a:solidFill>
                </a:rPr>
                <a:t>MACHINE LEARNING</a:t>
              </a:r>
              <a:endParaRPr lang="en-US" sz="2300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46901" y="906639"/>
              <a:ext cx="3289611" cy="3111274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 smtClean="0">
                  <a:solidFill>
                    <a:srgbClr val="000000"/>
                  </a:solidFill>
                </a:rPr>
                <a:t>STATISTICS</a:t>
              </a:r>
              <a:endParaRPr lang="en-US" sz="230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08367" y="2484036"/>
              <a:ext cx="3190851" cy="31493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4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ALGORITHMS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8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22512"/>
            <a:ext cx="7886700" cy="2852737"/>
          </a:xfrm>
        </p:spPr>
        <p:txBody>
          <a:bodyPr/>
          <a:lstStyle/>
          <a:p>
            <a:pPr fontAlgn="t"/>
            <a:r>
              <a:rPr lang="en-US" b="1" smtClean="0"/>
              <a:t>Distribution </a:t>
            </a:r>
            <a:r>
              <a:rPr lang="en-US" b="1" dirty="0"/>
              <a:t>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A simple setting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39283" y="1084845"/>
                <a:ext cx="8503634" cy="54051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Support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𝒳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</a:rPr>
                      <m:t>𝒳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𝒳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drawn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after observing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Toss a coin: </a:t>
                </a:r>
                <a:r>
                  <a:rPr lang="en-US" i="1" dirty="0" smtClean="0"/>
                  <a:t>H T T T H T T H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 smtClean="0"/>
                  <a:t>Throw a die: 3 1 3 4 4 5 3 6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283" y="1084845"/>
                <a:ext cx="8503634" cy="5405165"/>
              </a:xfrm>
              <a:blipFill rotWithShape="0">
                <a:blip r:embed="rId2"/>
                <a:stretch>
                  <a:fillRect l="-1505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0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a good estimator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39283" y="1084845"/>
                <a:ext cx="8503634" cy="54051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Would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 smtClean="0"/>
                  <a:t> to be close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𝐿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err="1" smtClean="0">
                        <a:latin typeface="Cambria Math" charset="0"/>
                      </a:rPr>
                      <m:t>𝑝</m:t>
                    </m:r>
                    <m:r>
                      <a:rPr lang="en-US" i="1" dirty="0" err="1" smtClean="0">
                        <a:latin typeface="Cambria Math" charset="0"/>
                      </a:rPr>
                      <m:t>,</m:t>
                    </m:r>
                    <m:r>
                      <a:rPr lang="en-US" i="1" dirty="0" err="1" smtClean="0">
                        <a:latin typeface="Cambria Math" charset="0"/>
                      </a:rPr>
                      <m:t>𝑞</m:t>
                    </m:r>
                    <m:r>
                      <a:rPr lang="en-US" i="1" dirty="0" smtClean="0">
                        <a:latin typeface="Cambria Math" charset="0"/>
                      </a:rPr>
                      <m:t>): </m:t>
                    </m:r>
                  </m:oMath>
                </a14:m>
                <a:r>
                  <a:rPr lang="en-US" dirty="0" smtClean="0"/>
                  <a:t>Loss for estimating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Total variation distance, KL divergence, </a:t>
                </a:r>
                <a:r>
                  <a:rPr lang="is-IS" dirty="0" smtClean="0"/>
                  <a:t>…</a:t>
                </a:r>
                <a:endParaRPr lang="en-US" dirty="0" smtClean="0"/>
              </a:p>
              <a:p>
                <a:r>
                  <a:rPr lang="en-US" dirty="0" smtClean="0"/>
                  <a:t>Find an estimator with 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 given loss function, how many samples needed?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Empirical estimators: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8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Analyze the performance of empirical estimators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283" y="1084845"/>
                <a:ext cx="8503634" cy="5405165"/>
              </a:xfrm>
              <a:blipFill rotWithShape="0">
                <a:blip r:embed="rId2"/>
                <a:stretch>
                  <a:fillRect l="-1290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6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Learning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0915" y="1157592"/>
                <a:ext cx="8226245" cy="4451471"/>
              </a:xfrm>
            </p:spPr>
            <p:txBody>
              <a:bodyPr/>
              <a:lstStyle/>
              <a:p>
                <a:r>
                  <a:rPr lang="en-US" dirty="0" smtClean="0"/>
                  <a:t>Given samples from a Gaussian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Learn with a Gaussian distribution</a:t>
                </a:r>
              </a:p>
              <a:p>
                <a:endParaRPr lang="en-US" dirty="0"/>
              </a:p>
              <a:p>
                <a:r>
                  <a:rPr lang="en-US" dirty="0" smtClean="0"/>
                  <a:t>Relatively simple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915" y="1157592"/>
                <a:ext cx="8226245" cy="4451471"/>
              </a:xfrm>
              <a:blipFill rotWithShape="0">
                <a:blip r:embed="rId2"/>
                <a:stretch>
                  <a:fillRect l="-1334" t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Learning</a:t>
            </a:r>
            <a:endParaRPr lang="en-US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743" y="4379874"/>
            <a:ext cx="8477047" cy="169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Ratio of breadth to height of 1000 crabs by W. Weldon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Not normally distributed, more than one species?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Karl Pearson: Mixtures of Gaussians (much harder!!)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94" y="935461"/>
            <a:ext cx="4671067" cy="27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22512"/>
            <a:ext cx="7886700" cy="2852737"/>
          </a:xfrm>
        </p:spPr>
        <p:txBody>
          <a:bodyPr/>
          <a:lstStyle/>
          <a:p>
            <a:pPr fontAlgn="t"/>
            <a:r>
              <a:rPr lang="en-US" b="1" dirty="0" smtClean="0"/>
              <a:t>Distribution testing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26" y="1734378"/>
            <a:ext cx="4029355" cy="3272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Polish </a:t>
            </a:r>
            <a:r>
              <a:rPr lang="en-US" sz="2400" dirty="0" err="1" smtClean="0"/>
              <a:t>Multilotek</a:t>
            </a:r>
            <a:r>
              <a:rPr lang="en-US" sz="2400" dirty="0" smtClean="0"/>
              <a:t>:</a:t>
            </a:r>
          </a:p>
          <a:p>
            <a:r>
              <a:rPr lang="en-US" sz="2000" dirty="0" smtClean="0"/>
              <a:t>Picks 20 numbers between 1,…,80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Is it fair?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￼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￼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￼</a:t>
            </a:r>
          </a:p>
        </p:txBody>
      </p:sp>
      <p:pic>
        <p:nvPicPr>
          <p:cNvPr id="11" name="Picture 10" descr="multilot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81" y="1234219"/>
            <a:ext cx="4492313" cy="33692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/>
          <a:lstStyle/>
          <a:p>
            <a:r>
              <a:rPr lang="en-US" b="1" dirty="0" smtClean="0"/>
              <a:t>Testing uniformity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04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00" y="892063"/>
            <a:ext cx="6764130" cy="504108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2965" y="5933144"/>
            <a:ext cx="8229600" cy="62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(Figure by </a:t>
            </a:r>
            <a:r>
              <a:rPr lang="en-US" sz="2400" dirty="0" err="1" smtClean="0"/>
              <a:t>Onak</a:t>
            </a:r>
            <a:r>
              <a:rPr lang="en-US" sz="2400" dirty="0" smtClean="0"/>
              <a:t>, Price, Rubinfeld)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/>
          <a:lstStyle/>
          <a:p>
            <a:r>
              <a:rPr lang="en-US" b="1" dirty="0" smtClean="0"/>
              <a:t>Testing uniformity (</a:t>
            </a:r>
            <a:r>
              <a:rPr lang="en-US" b="1" dirty="0" err="1" smtClean="0"/>
              <a:t>contd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6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A simple setting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39283" y="1084845"/>
                <a:ext cx="8503634" cy="54051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𝒳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dirty="0" smtClean="0"/>
                  <a:t> uniform distribution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𝒳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samples from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Question:</a:t>
                </a:r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𝑢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How many samples do we need? Take a guess </a:t>
                </a:r>
                <a:r>
                  <a:rPr lang="is-IS" dirty="0" smtClean="0"/>
                  <a:t>…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283" y="1084845"/>
                <a:ext cx="8503634" cy="5405165"/>
              </a:xfrm>
              <a:blipFill rotWithShape="0">
                <a:blip r:embed="rId2"/>
                <a:stretch>
                  <a:fillRect l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3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283" y="1491523"/>
            <a:ext cx="8216888" cy="41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Instructor</a:t>
            </a:r>
            <a:r>
              <a:rPr lang="en-US" sz="3200" dirty="0" smtClean="0"/>
              <a:t>: </a:t>
            </a:r>
            <a:r>
              <a:rPr lang="en-US" sz="3200" dirty="0" err="1" smtClean="0"/>
              <a:t>Jayadev</a:t>
            </a:r>
            <a:r>
              <a:rPr lang="en-US" sz="3200" dirty="0" smtClean="0"/>
              <a:t> Acharya</a:t>
            </a:r>
          </a:p>
          <a:p>
            <a:pPr marL="0" indent="0">
              <a:buNone/>
            </a:pPr>
            <a:r>
              <a:rPr lang="en-US" sz="3200" i="1" dirty="0" smtClean="0"/>
              <a:t>Email</a:t>
            </a:r>
            <a:r>
              <a:rPr lang="en-US" sz="3200" dirty="0" smtClean="0"/>
              <a:t>: </a:t>
            </a:r>
            <a:r>
              <a:rPr lang="en-US" sz="3200" dirty="0" err="1" smtClean="0"/>
              <a:t>acharya@cornell.edu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i="1" dirty="0" smtClean="0"/>
              <a:t>Lectures</a:t>
            </a:r>
            <a:r>
              <a:rPr lang="en-US" sz="3200" dirty="0" smtClean="0"/>
              <a:t>: </a:t>
            </a:r>
            <a:r>
              <a:rPr lang="en-US" sz="3200" dirty="0" err="1" smtClean="0"/>
              <a:t>TuTh</a:t>
            </a:r>
            <a:r>
              <a:rPr lang="en-US" sz="3200" dirty="0" smtClean="0"/>
              <a:t> 1.25-2.40, 203 Phillips</a:t>
            </a:r>
          </a:p>
          <a:p>
            <a:pPr marL="0" indent="0">
              <a:buNone/>
            </a:pPr>
            <a:r>
              <a:rPr lang="en-US" sz="3200" i="1" dirty="0" smtClean="0"/>
              <a:t>Office Hours</a:t>
            </a:r>
            <a:r>
              <a:rPr lang="en-US" sz="3200" dirty="0" smtClean="0"/>
              <a:t>: </a:t>
            </a:r>
            <a:r>
              <a:rPr lang="en-US" sz="3200" dirty="0" err="1" smtClean="0"/>
              <a:t>MoTh</a:t>
            </a:r>
            <a:r>
              <a:rPr lang="en-US" sz="3200" dirty="0" smtClean="0"/>
              <a:t> 3-4, 304 Rhodes</a:t>
            </a:r>
            <a:endParaRPr lang="is-IS" sz="3200" dirty="0" smtClean="0"/>
          </a:p>
          <a:p>
            <a:pPr marL="0" indent="0">
              <a:buNone/>
            </a:pPr>
            <a:r>
              <a:rPr lang="en-US" sz="3200" i="1" dirty="0" smtClean="0"/>
              <a:t>W</a:t>
            </a:r>
            <a:r>
              <a:rPr lang="is-IS" sz="3200" i="1" dirty="0" smtClean="0"/>
              <a:t>ebsite</a:t>
            </a:r>
            <a:r>
              <a:rPr lang="is-IS" sz="3200" dirty="0" smtClean="0"/>
              <a:t>: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people.csail.mit.edu/jayadev/ece6980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is-IS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Logistics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2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7626" y="1734377"/>
                <a:ext cx="8042696" cy="43095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1" i="0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 sports article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1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 </a:t>
                </a:r>
                <a:r>
                  <a:rPr lang="en-US" dirty="0" smtClean="0"/>
                  <a:t>religious article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𝑍</m:t>
                    </m:r>
                  </m:oMath>
                </a14:m>
                <a:r>
                  <a:rPr lang="en-US" dirty="0" smtClean="0"/>
                  <a:t>: one word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Q</a:t>
                </a:r>
                <a:r>
                  <a:rPr lang="en-US" dirty="0" smtClean="0"/>
                  <a:t>: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𝑍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more likely to appear in sports or religion?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Necessarily assign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charset="0"/>
                      </a:rPr>
                      <m:t>𝑍</m:t>
                    </m:r>
                  </m:oMath>
                </a14:m>
                <a:r>
                  <a:rPr lang="en-US" dirty="0" smtClean="0"/>
                  <a:t> to where it appears </a:t>
                </a:r>
                <a:r>
                  <a:rPr lang="en-US" b="1" dirty="0" smtClean="0"/>
                  <a:t>more often</a:t>
                </a:r>
                <a:r>
                  <a:rPr lang="en-US" dirty="0" smtClean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626" y="1734377"/>
                <a:ext cx="8042696" cy="4309584"/>
              </a:xfrm>
              <a:blipFill rotWithShape="0">
                <a:blip r:embed="rId2"/>
                <a:stretch>
                  <a:fillRect l="-1592" t="-2408" r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47966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￼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￼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￼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/>
          <a:lstStyle/>
          <a:p>
            <a:r>
              <a:rPr lang="en-US" b="1" dirty="0" smtClean="0"/>
              <a:t>A simple classification problem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22512"/>
            <a:ext cx="7886700" cy="2852737"/>
          </a:xfrm>
        </p:spPr>
        <p:txBody>
          <a:bodyPr/>
          <a:lstStyle/>
          <a:p>
            <a:pPr fontAlgn="t"/>
            <a:r>
              <a:rPr lang="en-US" b="1" dirty="0" smtClean="0"/>
              <a:t>Property estimation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Predicting new elements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569450" y="1460507"/>
            <a:ext cx="6014533" cy="1115432"/>
            <a:chOff x="1569450" y="1148271"/>
            <a:chExt cx="6014533" cy="11154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9450" y="1176924"/>
              <a:ext cx="1088191" cy="10087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3245" y="1217812"/>
              <a:ext cx="1088191" cy="10087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570" y="1148271"/>
              <a:ext cx="1196065" cy="11154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4702" y="1245687"/>
              <a:ext cx="1035089" cy="9957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47281" y="1271240"/>
              <a:ext cx="936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3200" b="1" dirty="0" smtClean="0"/>
                <a:t> . . . </a:t>
              </a:r>
              <a:endParaRPr lang="en-US" sz="3200" b="1" dirty="0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577976" y="2741586"/>
            <a:ext cx="7551261" cy="55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How many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new species</a:t>
            </a:r>
            <a:r>
              <a:rPr lang="en-US" dirty="0"/>
              <a:t>?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339282" y="3493508"/>
            <a:ext cx="8514785" cy="465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Corbet</a:t>
            </a:r>
            <a:r>
              <a:rPr lang="en-US" dirty="0" smtClean="0"/>
              <a:t> collected butterflies in Malaya for one year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93" y="4103650"/>
            <a:ext cx="6774353" cy="903247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335566" y="5608522"/>
            <a:ext cx="8514785" cy="465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How many new species if he goes for one more year? </a:t>
            </a:r>
          </a:p>
        </p:txBody>
      </p:sp>
    </p:spTree>
    <p:extLst>
      <p:ext uri="{BB962C8B-B14F-4D97-AF65-F5344CB8AC3E}">
        <p14:creationId xmlns:p14="http://schemas.microsoft.com/office/powerpoint/2010/main" val="10933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Entropy estimation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24" y="1109236"/>
            <a:ext cx="4235669" cy="261770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34365" y="3756850"/>
            <a:ext cx="7554980" cy="70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How much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randomness </a:t>
            </a:r>
            <a:r>
              <a:rPr lang="en-US" dirty="0" smtClean="0"/>
              <a:t>in </a:t>
            </a:r>
            <a:r>
              <a:rPr lang="en-US" dirty="0"/>
              <a:t>neural spikes?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0650" y="4857103"/>
            <a:ext cx="7554980" cy="70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How </a:t>
            </a:r>
            <a:r>
              <a:rPr lang="en-US" dirty="0" smtClean="0"/>
              <a:t>to estimate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entropy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from observations?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Entropy estimation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39283" y="1084845"/>
                <a:ext cx="8503634" cy="54051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𝒳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samples from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Question:</a:t>
                </a:r>
                <a:r>
                  <a:rPr lang="en-US" dirty="0"/>
                  <a:t> </a:t>
                </a: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𝐻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283" y="1084845"/>
                <a:ext cx="8503634" cy="5405165"/>
              </a:xfrm>
              <a:blipFill rotWithShape="0">
                <a:blip r:embed="rId2"/>
                <a:stretch>
                  <a:fillRect l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8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/>
          <a:lstStyle/>
          <a:p>
            <a:r>
              <a:rPr lang="en-US" b="1" dirty="0"/>
              <a:t>Resource </a:t>
            </a:r>
            <a:r>
              <a:rPr lang="en-US" b="1" dirty="0" smtClean="0"/>
              <a:t>constraints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784" y="4186118"/>
            <a:ext cx="7888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too big to be stored in a single machine</a:t>
            </a:r>
          </a:p>
          <a:p>
            <a:r>
              <a:rPr lang="en-US" sz="2800" dirty="0" smtClean="0"/>
              <a:t>Lot of recent interest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3025" y="1688228"/>
            <a:ext cx="4270834" cy="1937940"/>
            <a:chOff x="223025" y="1676398"/>
            <a:chExt cx="4270834" cy="19379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836" y="1676398"/>
              <a:ext cx="2405876" cy="160391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91829" y="2821259"/>
              <a:ext cx="1235891" cy="20444"/>
            </a:xfrm>
            <a:prstGeom prst="straightConnector1">
              <a:avLst/>
            </a:prstGeom>
            <a:ln w="476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3025" y="2308304"/>
              <a:ext cx="1580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sample stream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8444" y="3245006"/>
              <a:ext cx="1715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limited memory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5301" y="2859771"/>
              <a:ext cx="758279" cy="11151"/>
            </a:xfrm>
            <a:prstGeom prst="straightConnector1">
              <a:avLst/>
            </a:prstGeom>
            <a:ln w="476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534942" y="2308308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decision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95494" y="1416885"/>
            <a:ext cx="2767136" cy="2209283"/>
            <a:chOff x="5695494" y="1706138"/>
            <a:chExt cx="2767136" cy="22092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494" y="2064319"/>
              <a:ext cx="2617439" cy="164630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155474" y="1706138"/>
              <a:ext cx="1680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distributed </a:t>
              </a:r>
              <a:r>
                <a:rPr lang="en-US" dirty="0"/>
                <a:t>data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66268" y="3546089"/>
              <a:ext cx="239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/>
                <a:t>limited </a:t>
              </a:r>
              <a:r>
                <a:rPr lang="en-US" b="1" dirty="0" smtClean="0"/>
                <a:t>communication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Grading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283" y="1084845"/>
            <a:ext cx="8503634" cy="5405165"/>
          </a:xfrm>
        </p:spPr>
        <p:txBody>
          <a:bodyPr>
            <a:normAutofit/>
          </a:bodyPr>
          <a:lstStyle/>
          <a:p>
            <a:r>
              <a:rPr lang="en-US" dirty="0" smtClean="0"/>
              <a:t>Scribe a lecture: 10%</a:t>
            </a:r>
          </a:p>
          <a:p>
            <a:pPr lvl="1"/>
            <a:r>
              <a:rPr lang="en-US" dirty="0" smtClean="0"/>
              <a:t>Encouraged to fill in the details, provide examples</a:t>
            </a:r>
          </a:p>
          <a:p>
            <a:r>
              <a:rPr lang="en-US" dirty="0" smtClean="0"/>
              <a:t>Assignments 30-60</a:t>
            </a:r>
            <a:r>
              <a:rPr lang="en-US" dirty="0"/>
              <a:t>%</a:t>
            </a:r>
            <a:endParaRPr lang="en-US" dirty="0" smtClean="0"/>
          </a:p>
          <a:p>
            <a:pPr lvl="1"/>
            <a:r>
              <a:rPr lang="en-US" dirty="0" smtClean="0"/>
              <a:t>2-3 assignments</a:t>
            </a:r>
          </a:p>
          <a:p>
            <a:pPr lvl="1"/>
            <a:r>
              <a:rPr lang="en-US" dirty="0" smtClean="0"/>
              <a:t>Typeset?  </a:t>
            </a:r>
          </a:p>
          <a:p>
            <a:r>
              <a:rPr lang="en-US" dirty="0" smtClean="0"/>
              <a:t>Project report and presentation: 40-60%</a:t>
            </a:r>
          </a:p>
          <a:p>
            <a:pPr lvl="1"/>
            <a:r>
              <a:rPr lang="en-US" dirty="0" smtClean="0"/>
              <a:t>Read a new related paper</a:t>
            </a:r>
          </a:p>
          <a:p>
            <a:pPr lvl="1"/>
            <a:r>
              <a:rPr lang="en-US" dirty="0" smtClean="0"/>
              <a:t>Present a summary in your own words</a:t>
            </a:r>
          </a:p>
          <a:p>
            <a:pPr lvl="1"/>
            <a:r>
              <a:rPr lang="en-US" dirty="0" smtClean="0"/>
              <a:t>Can choose from a list</a:t>
            </a:r>
          </a:p>
          <a:p>
            <a:r>
              <a:rPr lang="en-US" dirty="0" smtClean="0"/>
              <a:t>Interruptions: 5%</a:t>
            </a:r>
          </a:p>
        </p:txBody>
      </p:sp>
    </p:spTree>
    <p:extLst>
      <p:ext uri="{BB962C8B-B14F-4D97-AF65-F5344CB8AC3E}">
        <p14:creationId xmlns:p14="http://schemas.microsoft.com/office/powerpoint/2010/main" val="15617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Lectures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283" y="1084845"/>
            <a:ext cx="8503634" cy="5338257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ectures primarily on the board</a:t>
            </a:r>
          </a:p>
          <a:p>
            <a:r>
              <a:rPr lang="en-US" dirty="0" smtClean="0"/>
              <a:t>Derive things (mostly from scratch)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3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overview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283" y="1084845"/>
            <a:ext cx="8503634" cy="5405165"/>
          </a:xfrm>
        </p:spPr>
        <p:txBody>
          <a:bodyPr>
            <a:normAutofit/>
          </a:bodyPr>
          <a:lstStyle/>
          <a:p>
            <a:r>
              <a:rPr lang="en-US" dirty="0" smtClean="0"/>
              <a:t>Lot of interest in data science</a:t>
            </a:r>
          </a:p>
          <a:p>
            <a:pPr lvl="1"/>
            <a:r>
              <a:rPr lang="en-US" dirty="0" smtClean="0"/>
              <a:t>Number of courses on offer</a:t>
            </a:r>
          </a:p>
          <a:p>
            <a:pPr lvl="1"/>
            <a:r>
              <a:rPr lang="en-US" dirty="0" smtClean="0"/>
              <a:t>Many aspects can be covered</a:t>
            </a:r>
          </a:p>
          <a:p>
            <a:r>
              <a:rPr lang="en-US" dirty="0" smtClean="0"/>
              <a:t>This course:</a:t>
            </a:r>
          </a:p>
          <a:p>
            <a:pPr lvl="1"/>
            <a:r>
              <a:rPr lang="en-US" dirty="0" smtClean="0"/>
              <a:t>Core primitives</a:t>
            </a:r>
          </a:p>
          <a:p>
            <a:pPr lvl="1"/>
            <a:r>
              <a:rPr lang="en-US" dirty="0" smtClean="0"/>
              <a:t>Efficient algorithms</a:t>
            </a:r>
          </a:p>
          <a:p>
            <a:pPr lvl="1"/>
            <a:r>
              <a:rPr lang="en-US" dirty="0" smtClean="0"/>
              <a:t>Fundamental limits</a:t>
            </a:r>
          </a:p>
          <a:p>
            <a:pPr lvl="1"/>
            <a:r>
              <a:rPr lang="en-US" dirty="0" smtClean="0"/>
              <a:t>Mostly theoretical, encourage implementation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4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Prerequisites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283" y="1084845"/>
            <a:ext cx="8503634" cy="5405165"/>
          </a:xfrm>
        </p:spPr>
        <p:txBody>
          <a:bodyPr>
            <a:normAutofit/>
          </a:bodyPr>
          <a:lstStyle/>
          <a:p>
            <a:r>
              <a:rPr lang="en-US" dirty="0" smtClean="0"/>
              <a:t>Undergraduate probability/random processes</a:t>
            </a:r>
          </a:p>
          <a:p>
            <a:r>
              <a:rPr lang="en-US" dirty="0" smtClean="0"/>
              <a:t>Basic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variance of a random variable? </a:t>
            </a:r>
          </a:p>
          <a:p>
            <a:r>
              <a:rPr lang="en-US" dirty="0" smtClean="0"/>
              <a:t>What is a binomial distribution? </a:t>
            </a:r>
          </a:p>
          <a:p>
            <a:r>
              <a:rPr lang="en-US" dirty="0" smtClean="0"/>
              <a:t>When are two random variables independent? 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9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you should learn?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283" y="1084845"/>
            <a:ext cx="8503634" cy="5405165"/>
          </a:xfrm>
        </p:spPr>
        <p:txBody>
          <a:bodyPr>
            <a:normAutofit/>
          </a:bodyPr>
          <a:lstStyle/>
          <a:p>
            <a:r>
              <a:rPr lang="en-US" dirty="0" smtClean="0"/>
              <a:t>Fast algorithms for statistical problems</a:t>
            </a:r>
          </a:p>
          <a:p>
            <a:pPr lvl="1"/>
            <a:r>
              <a:rPr lang="en-US" dirty="0" smtClean="0"/>
              <a:t>Learning discrete distributions</a:t>
            </a:r>
          </a:p>
          <a:p>
            <a:pPr lvl="1"/>
            <a:r>
              <a:rPr lang="en-US" dirty="0" smtClean="0"/>
              <a:t>Finite sample hypothesis testing</a:t>
            </a:r>
          </a:p>
          <a:p>
            <a:r>
              <a:rPr lang="en-US" dirty="0" smtClean="0"/>
              <a:t>How to prove information theoretic lower </a:t>
            </a:r>
            <a:r>
              <a:rPr lang="en-US" dirty="0" smtClean="0"/>
              <a:t>bounds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Probabilistic thinking</a:t>
            </a:r>
            <a:endParaRPr lang="is-IS" b="1" dirty="0" smtClean="0"/>
          </a:p>
        </p:txBody>
      </p:sp>
    </p:spTree>
    <p:extLst>
      <p:ext uri="{BB962C8B-B14F-4D97-AF65-F5344CB8AC3E}">
        <p14:creationId xmlns:p14="http://schemas.microsoft.com/office/powerpoint/2010/main" val="712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69" y="926416"/>
            <a:ext cx="4235374" cy="4782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Classical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472" y="3529200"/>
                <a:ext cx="3697500" cy="111528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Small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𝑙𝑎𝑟𝑔𝑒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𝑠𝑚𝑎𝑙𝑙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472" y="3529200"/>
                <a:ext cx="3697500" cy="1115280"/>
              </a:xfrm>
              <a:blipFill rotWithShape="0">
                <a:blip r:embed="rId2"/>
                <a:stretch>
                  <a:fillRect l="-3465" t="-1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619" y="992686"/>
            <a:ext cx="4054269" cy="3456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281955" y="3472638"/>
                <a:ext cx="4045125" cy="11278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Large 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24D08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F24D08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24D08"/>
                        </a:solidFill>
                        <a:latin typeface="Cambria Math" charset="0"/>
                      </a:rPr>
                      <m:t>𝑠𝑚𝑎𝑙𝑙</m:t>
                    </m:r>
                    <m:r>
                      <a:rPr lang="en-US" b="0" i="1" dirty="0" smtClean="0">
                        <a:solidFill>
                          <a:srgbClr val="F24D08"/>
                        </a:solidFill>
                        <a:latin typeface="Cambria Math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F24D08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24D08"/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b="0" i="1" dirty="0" smtClean="0">
                        <a:solidFill>
                          <a:srgbClr val="F24D08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24D08"/>
                        </a:solidFill>
                        <a:latin typeface="Cambria Math" charset="0"/>
                      </a:rPr>
                      <m:t>𝑙𝑎𝑟𝑔𝑒</m:t>
                    </m:r>
                  </m:oMath>
                </a14:m>
                <a:r>
                  <a:rPr lang="en-US" dirty="0" smtClean="0">
                    <a:solidFill>
                      <a:srgbClr val="F24D08"/>
                    </a:solidFill>
                  </a:rPr>
                  <a:t> </a:t>
                </a:r>
                <a:endParaRPr lang="en-US" dirty="0">
                  <a:solidFill>
                    <a:srgbClr val="F24D08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281955" y="3472638"/>
                <a:ext cx="4045125" cy="1127886"/>
              </a:xfrm>
              <a:blipFill rotWithShape="0">
                <a:blip r:embed="rId3"/>
                <a:stretch>
                  <a:fillRect l="-3012" t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181178" y="44115"/>
            <a:ext cx="7886700" cy="111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Old questions, new issues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1397" y="1739314"/>
            <a:ext cx="2900914" cy="1501041"/>
            <a:chOff x="429040" y="3056889"/>
            <a:chExt cx="2864797" cy="13484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217" y="3056889"/>
              <a:ext cx="1540620" cy="7895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29040" y="3069922"/>
                  <a:ext cx="1242648" cy="41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 smtClean="0"/>
                    <a:t>Domain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40" y="3069922"/>
                  <a:ext cx="1242648" cy="4147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246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58644" y="4073548"/>
                  <a:ext cx="2334833" cy="3317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charset="0"/>
                        </a:rPr>
                        <m:t>𝑛</m:t>
                      </m:r>
                      <m:r>
                        <a:rPr lang="en-US" b="0" i="0" dirty="0" smtClean="0">
                          <a:latin typeface="Cambria Math" charset="0"/>
                        </a:rPr>
                        <m:t>=1000</m:t>
                      </m:r>
                    </m:oMath>
                  </a14:m>
                  <a:r>
                    <a:rPr lang="en-US" dirty="0" smtClean="0"/>
                    <a:t> tosses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44" y="4073548"/>
                  <a:ext cx="2334833" cy="3317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613320" y="4973442"/>
            <a:ext cx="3590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Asymptotic analysis</a:t>
            </a:r>
          </a:p>
          <a:p>
            <a:r>
              <a:rPr lang="en-US" sz="2400" dirty="0" smtClean="0"/>
              <a:t>Computation </a:t>
            </a:r>
            <a:r>
              <a:rPr lang="en-US" sz="2400" b="1" dirty="0" smtClean="0"/>
              <a:t>not crucial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81955" y="4936270"/>
            <a:ext cx="3590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challenges</a:t>
            </a:r>
            <a:endParaRPr lang="en-US" sz="2400" b="1" dirty="0" smtClean="0"/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09598" y="1450658"/>
            <a:ext cx="3260511" cy="1811529"/>
            <a:chOff x="5009598" y="1450658"/>
            <a:chExt cx="3260511" cy="1811529"/>
          </a:xfrm>
        </p:grpSpPr>
        <p:grpSp>
          <p:nvGrpSpPr>
            <p:cNvPr id="13" name="Group 12"/>
            <p:cNvGrpSpPr/>
            <p:nvPr/>
          </p:nvGrpSpPr>
          <p:grpSpPr>
            <a:xfrm>
              <a:off x="5009598" y="1739314"/>
              <a:ext cx="2774814" cy="1522873"/>
              <a:chOff x="5041129" y="1944536"/>
              <a:chExt cx="2774814" cy="1522873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509497" y="3098077"/>
                <a:ext cx="2306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One human genome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41129" y="1944536"/>
                <a:ext cx="12426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Domain:</a:t>
                </a:r>
                <a:endParaRPr lang="en-US" sz="240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950" y="1450658"/>
              <a:ext cx="1812159" cy="1449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2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 build="p"/>
      <p:bldP spid="6" grpId="1" build="p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8" y="44115"/>
            <a:ext cx="7886700" cy="1113477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66336" y="1195899"/>
            <a:ext cx="8696794" cy="534379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Samples</a:t>
            </a:r>
          </a:p>
          <a:p>
            <a:pPr lvl="1"/>
            <a:r>
              <a:rPr lang="en-US" dirty="0" smtClean="0"/>
              <a:t>How much data needed?</a:t>
            </a:r>
          </a:p>
          <a:p>
            <a:pPr lvl="1"/>
            <a:r>
              <a:rPr lang="en-US" dirty="0" smtClean="0"/>
              <a:t>Inference when data is </a:t>
            </a:r>
            <a:r>
              <a:rPr lang="en-US" b="1" dirty="0" smtClean="0">
                <a:solidFill>
                  <a:srgbClr val="C00000"/>
                </a:solidFill>
              </a:rPr>
              <a:t>scarce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Computation</a:t>
            </a:r>
          </a:p>
          <a:p>
            <a:pPr lvl="1"/>
            <a:r>
              <a:rPr lang="en-US" dirty="0" smtClean="0"/>
              <a:t>How does run-time scale with data and domain size?</a:t>
            </a:r>
            <a:endParaRPr lang="en-US" dirty="0"/>
          </a:p>
          <a:p>
            <a:pPr lvl="1"/>
            <a:r>
              <a:rPr lang="en-US" dirty="0" smtClean="0"/>
              <a:t>Even </a:t>
            </a:r>
            <a:r>
              <a:rPr lang="en-US" dirty="0" smtClean="0">
                <a:solidFill>
                  <a:srgbClr val="C00000"/>
                </a:solidFill>
              </a:rPr>
              <a:t>quadratic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might be </a:t>
            </a:r>
            <a:r>
              <a:rPr lang="en-US" b="1" dirty="0" smtClean="0">
                <a:solidFill>
                  <a:srgbClr val="C00000"/>
                </a:solidFill>
              </a:rPr>
              <a:t>prohibitive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Other resources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Storage</a:t>
            </a:r>
            <a:r>
              <a:rPr lang="en-US" dirty="0" smtClean="0"/>
              <a:t>: Not enough space to store all data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Communication</a:t>
            </a:r>
            <a:r>
              <a:rPr lang="en-US" dirty="0" smtClean="0"/>
              <a:t>: Distributed data across servers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21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38207</TotalTime>
  <Words>524</Words>
  <Application>Microsoft Macintosh PowerPoint</Application>
  <PresentationFormat>On-screen Show (4:3)</PresentationFormat>
  <Paragraphs>165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Cambria Math</vt:lpstr>
      <vt:lpstr>Arial</vt:lpstr>
      <vt:lpstr>Office Theme</vt:lpstr>
      <vt:lpstr>PowerPoint Presentation</vt:lpstr>
      <vt:lpstr>Logistics</vt:lpstr>
      <vt:lpstr>Grading</vt:lpstr>
      <vt:lpstr>Lectures</vt:lpstr>
      <vt:lpstr>Course overview</vt:lpstr>
      <vt:lpstr>Prerequisites</vt:lpstr>
      <vt:lpstr>What you should learn?</vt:lpstr>
      <vt:lpstr>PowerPoint Presentation</vt:lpstr>
      <vt:lpstr>Resources</vt:lpstr>
      <vt:lpstr>Goals</vt:lpstr>
      <vt:lpstr>Distribution learning</vt:lpstr>
      <vt:lpstr>A simple setting</vt:lpstr>
      <vt:lpstr>What is a good estimator</vt:lpstr>
      <vt:lpstr>Learning</vt:lpstr>
      <vt:lpstr>Learning</vt:lpstr>
      <vt:lpstr>Distribution testing</vt:lpstr>
      <vt:lpstr>Testing uniformity</vt:lpstr>
      <vt:lpstr>Testing uniformity (contd)</vt:lpstr>
      <vt:lpstr>A simple setting</vt:lpstr>
      <vt:lpstr>A simple classification problem</vt:lpstr>
      <vt:lpstr>Property estimation</vt:lpstr>
      <vt:lpstr>Predicting new elements</vt:lpstr>
      <vt:lpstr>Entropy estimation</vt:lpstr>
      <vt:lpstr>Entropy estimation</vt:lpstr>
      <vt:lpstr>Resource constraints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1496</cp:revision>
  <cp:lastPrinted>2016-03-07T05:14:28Z</cp:lastPrinted>
  <dcterms:created xsi:type="dcterms:W3CDTF">2016-01-25T19:51:04Z</dcterms:created>
  <dcterms:modified xsi:type="dcterms:W3CDTF">2016-08-28T20:38:35Z</dcterms:modified>
  <cp:category/>
</cp:coreProperties>
</file>