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3C55C-E692-4628-915D-274B329D1DCE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A47C1-F7C8-4645-B2FC-F20A85053D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A47C1-F7C8-4645-B2FC-F20A85053D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3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2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5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3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7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1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3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2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CB02-0534-4BAD-82B2-E1A742AF23FC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469E2-BAC5-4FC4-9739-18A870CB1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1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ellsfargo.com/" TargetMode="External"/><Relationship Id="rId4" Type="http://schemas.openxmlformats.org/officeDocument/2006/relationships/hyperlink" Target="http://www.chas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70.png"/><Relationship Id="rId3" Type="http://schemas.openxmlformats.org/officeDocument/2006/relationships/image" Target="../media/image1110.png"/><Relationship Id="rId7" Type="http://schemas.openxmlformats.org/officeDocument/2006/relationships/image" Target="../media/image1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10" Type="http://schemas.openxmlformats.org/officeDocument/2006/relationships/image" Target="../media/image118.png"/><Relationship Id="rId4" Type="http://schemas.openxmlformats.org/officeDocument/2006/relationships/image" Target="../media/image1120.png"/><Relationship Id="rId9" Type="http://schemas.openxmlformats.org/officeDocument/2006/relationships/image" Target="../media/image117.png"/><Relationship Id="rId14" Type="http://schemas.openxmlformats.org/officeDocument/2006/relationships/image" Target="../media/image1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3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16.png"/><Relationship Id="rId26" Type="http://schemas.openxmlformats.org/officeDocument/2006/relationships/image" Target="../media/image43.png"/><Relationship Id="rId3" Type="http://schemas.openxmlformats.org/officeDocument/2006/relationships/image" Target="../media/image23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9.png"/><Relationship Id="rId19" Type="http://schemas.openxmlformats.org/officeDocument/2006/relationships/image" Target="../media/image22.png"/><Relationship Id="rId31" Type="http://schemas.openxmlformats.org/officeDocument/2006/relationships/image" Target="../media/image48.png"/><Relationship Id="rId4" Type="http://schemas.openxmlformats.org/officeDocument/2006/relationships/image" Target="../media/image24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60.png"/><Relationship Id="rId18" Type="http://schemas.openxmlformats.org/officeDocument/2006/relationships/image" Target="../media/image64.png"/><Relationship Id="rId3" Type="http://schemas.openxmlformats.org/officeDocument/2006/relationships/image" Target="../media/image52.png"/><Relationship Id="rId21" Type="http://schemas.openxmlformats.org/officeDocument/2006/relationships/image" Target="../media/image67.png"/><Relationship Id="rId7" Type="http://schemas.openxmlformats.org/officeDocument/2006/relationships/image" Target="../media/image56.png"/><Relationship Id="rId12" Type="http://schemas.openxmlformats.org/officeDocument/2006/relationships/image" Target="../media/image450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440.png"/><Relationship Id="rId24" Type="http://schemas.openxmlformats.org/officeDocument/2006/relationships/image" Target="../media/image70.png"/><Relationship Id="rId5" Type="http://schemas.openxmlformats.org/officeDocument/2006/relationships/image" Target="../media/image54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9.png"/><Relationship Id="rId19" Type="http://schemas.openxmlformats.org/officeDocument/2006/relationships/image" Target="../media/image65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1295400" y="2800290"/>
                <a:ext cx="31242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𝑎𝑙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00290"/>
                <a:ext cx="3124200" cy="392993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1295399" y="3181290"/>
                <a:ext cx="31242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𝑏𝑙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3181290"/>
                <a:ext cx="3124200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3886201" y="2800290"/>
                <a:ext cx="31242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𝑎𝑙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2800290"/>
                <a:ext cx="3124200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3886200" y="3181290"/>
                <a:ext cx="31242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𝑏𝑙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181290"/>
                <a:ext cx="3124200" cy="392993"/>
              </a:xfrm>
              <a:prstGeom prst="rect">
                <a:avLst/>
              </a:prstGeom>
              <a:blipFill rotWithShape="1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1219199" y="1657290"/>
                <a:ext cx="6934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latin typeface="Comic Sans MS" panose="030F0702030302020204" pitchFamily="66" charset="0"/>
                  </a:rPr>
                  <a:t> represent coordinates of two locations</a:t>
                </a:r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657290"/>
                <a:ext cx="6934462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1295400" y="2323980"/>
                <a:ext cx="6934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Each coordinate is an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2000" dirty="0" smtClean="0">
                    <a:latin typeface="Comic Sans MS" panose="030F0702030302020204" pitchFamily="66" charset="0"/>
                  </a:rPr>
                  <a:t>-bit unsigned number</a:t>
                </a:r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323980"/>
                <a:ext cx="6934462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9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1219200" y="4019490"/>
                <a:ext cx="541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𝑀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𝑎𝑛h𝑎𝑡𝑡𝑎𝑛</m:t>
                      </m:r>
                      <m:r>
                        <a:rPr lang="en-US" sz="2000" b="0" i="1" dirty="0" smtClean="0"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/>
                        </a:rPr>
                        <m:t>𝐷𝑖𝑠𝑡𝑎𝑛𝑐𝑒</m:t>
                      </m:r>
                      <m:r>
                        <a:rPr lang="en-US" sz="2000" b="0" i="1" dirty="0" smtClean="0">
                          <a:latin typeface="Cambria Math"/>
                        </a:rPr>
                        <m:t> 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019490"/>
                <a:ext cx="5410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2D Coordinates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1251856" y="3429000"/>
                <a:ext cx="69344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>
                    <a:latin typeface="Comic Sans MS" panose="030F0702030302020204" pitchFamily="66" charset="0"/>
                  </a:rPr>
                  <a:t>Example</a:t>
                </a:r>
                <a:r>
                  <a:rPr lang="en-US" sz="2000" dirty="0" smtClean="0">
                    <a:latin typeface="Comic Sans MS" panose="030F0702030302020204" pitchFamily="66" charset="0"/>
                  </a:rPr>
                  <a:t>: 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Length of each coordinate,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𝑙</m:t>
                    </m:r>
                    <m:r>
                      <a:rPr lang="en-US" sz="2000" i="1" dirty="0">
                        <a:latin typeface="Cambria Math"/>
                      </a:rPr>
                      <m:t>=16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-bits </a:t>
                </a:r>
                <a:endParaRPr lang="en-US" sz="2000" dirty="0" smtClean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Number of locations,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𝐿</m:t>
                    </m:r>
                    <m:r>
                      <a:rPr lang="en-US" sz="2000" i="1" dirty="0"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</a:rPr>
                      <m:t>8</m:t>
                    </m:r>
                  </m:oMath>
                </a14:m>
                <a:endParaRPr lang="en-US" sz="2000" dirty="0" smtClean="0">
                  <a:latin typeface="Comic Sans MS" panose="030F0702030302020204" pitchFamily="66" charset="0"/>
                </a:endParaRPr>
              </a:p>
              <a:p>
                <a:endParaRPr lang="en-US" sz="2000" dirty="0" smtClean="0">
                  <a:latin typeface="Comic Sans MS" panose="030F0702030302020204" pitchFamily="66" charset="0"/>
                </a:endParaRPr>
              </a:p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Index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𝑖𝑛𝑑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=3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-bits</a:t>
                </a:r>
              </a:p>
              <a:p>
                <a:endParaRPr lang="en-US" sz="2000" dirty="0" smtClean="0">
                  <a:latin typeface="Comic Sans MS" panose="030F0702030302020204" pitchFamily="66" charset="0"/>
                </a:endParaRPr>
              </a:p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Complete circuit </a:t>
                </a:r>
                <a:r>
                  <a:rPr lang="en-US" sz="2000" dirty="0">
                    <a:latin typeface="Comic Sans MS" panose="030F0702030302020204" pitchFamily="66" charset="0"/>
                  </a:rPr>
                  <a:t>has </a:t>
                </a:r>
                <a:r>
                  <a:rPr lang="en-US" sz="2000" dirty="0" smtClean="0">
                    <a:latin typeface="Comic Sans MS" panose="030F0702030302020204" pitchFamily="66" charset="0"/>
                  </a:rPr>
                  <a:t>2565 XOR gates, 771 </a:t>
                </a:r>
                <a:r>
                  <a:rPr lang="en-US" sz="2000" dirty="0">
                    <a:latin typeface="Comic Sans MS" panose="030F0702030302020204" pitchFamily="66" charset="0"/>
                  </a:rPr>
                  <a:t>AND gates. </a:t>
                </a: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56" y="3429000"/>
                <a:ext cx="6934462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879" t="-1066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omic Sans MS" panose="030F0702030302020204" pitchFamily="66" charset="0"/>
              </a:rPr>
              <a:t>Complete Circuit Size</a:t>
            </a:r>
          </a:p>
          <a:p>
            <a:r>
              <a:rPr lang="en-US" sz="2700" dirty="0" smtClean="0">
                <a:latin typeface="Comic Sans MS" panose="030F0702030302020204" pitchFamily="66" charset="0"/>
              </a:rPr>
              <a:t>Closest Location and its Manhattan Distance</a:t>
            </a:r>
            <a:endParaRPr lang="en-US" sz="27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172661"/>
                  </p:ext>
                </p:extLst>
              </p:nvPr>
            </p:nvGraphicFramePr>
            <p:xfrm>
              <a:off x="1295400" y="1600200"/>
              <a:ext cx="6582536" cy="1407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4547"/>
                    <a:gridCol w="3217989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Closest Location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and its 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Manhattan Distance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𝑖𝑛𝑑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15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×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𝑖𝑛𝑑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×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172661"/>
                  </p:ext>
                </p:extLst>
              </p:nvPr>
            </p:nvGraphicFramePr>
            <p:xfrm>
              <a:off x="1295400" y="1600200"/>
              <a:ext cx="6582536" cy="1407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4547"/>
                    <a:gridCol w="3217989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Closest Location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and its 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Manhattan Distance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" t="-123810" r="-95652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4934" t="-123810" r="-190" b="-9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23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200"/>
          <p:cNvSpPr txBox="1"/>
          <p:nvPr/>
        </p:nvSpPr>
        <p:spPr>
          <a:xfrm>
            <a:off x="914400" y="1763792"/>
            <a:ext cx="746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Comic Sans MS" panose="030F0702030302020204" pitchFamily="66" charset="0"/>
              </a:rPr>
              <a:t>Example</a:t>
            </a:r>
            <a:r>
              <a:rPr lang="en-US" sz="2000" dirty="0" smtClean="0">
                <a:latin typeface="Comic Sans MS" panose="030F0702030302020204" pitchFamily="66" charset="0"/>
              </a:rPr>
              <a:t>: Compute the location of closest Chase or Wells Fargo ATM in Salt Lake City in a privacy preserving manner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u="sng" dirty="0" smtClean="0">
                <a:latin typeface="Comic Sans MS" panose="030F0702030302020204" pitchFamily="66" charset="0"/>
              </a:rPr>
              <a:t>Mobile client’s private input</a:t>
            </a:r>
            <a:r>
              <a:rPr lang="en-US" sz="2000" dirty="0" smtClean="0">
                <a:latin typeface="Comic Sans MS" panose="030F0702030302020204" pitchFamily="66" charset="0"/>
              </a:rPr>
              <a:t>: Coordinates representing intersection of two streets (e.g., 800 East 100 South)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u="sng" dirty="0" smtClean="0">
                <a:latin typeface="Comic Sans MS" panose="030F0702030302020204" pitchFamily="66" charset="0"/>
              </a:rPr>
              <a:t>Question</a:t>
            </a:r>
            <a:r>
              <a:rPr lang="en-US" sz="2000" dirty="0" smtClean="0">
                <a:latin typeface="Comic Sans MS" panose="030F0702030302020204" pitchFamily="66" charset="0"/>
              </a:rPr>
              <a:t>: What remains secret in </a:t>
            </a:r>
            <a:r>
              <a:rPr lang="en-US" sz="2000" dirty="0">
                <a:latin typeface="Comic Sans MS" panose="030F0702030302020204" pitchFamily="66" charset="0"/>
              </a:rPr>
              <a:t>our </a:t>
            </a:r>
            <a:r>
              <a:rPr lang="en-US" sz="2000" dirty="0" smtClean="0">
                <a:latin typeface="Comic Sans MS" panose="030F0702030302020204" pitchFamily="66" charset="0"/>
              </a:rPr>
              <a:t>privacy preserving application?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Comic Sans MS" panose="030F0702030302020204" pitchFamily="66" charset="0"/>
              </a:rPr>
              <a:t>Mobile </a:t>
            </a:r>
            <a:r>
              <a:rPr lang="en-US" sz="1600" dirty="0">
                <a:latin typeface="Comic Sans MS" panose="030F0702030302020204" pitchFamily="66" charset="0"/>
              </a:rPr>
              <a:t>client's </a:t>
            </a:r>
            <a:r>
              <a:rPr lang="en-US" sz="1600" dirty="0" smtClean="0">
                <a:latin typeface="Comic Sans MS" panose="030F0702030302020204" pitchFamily="66" charset="0"/>
              </a:rPr>
              <a:t>location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Comic Sans MS" panose="030F0702030302020204" pitchFamily="66" charset="0"/>
              </a:rPr>
              <a:t>The computed ATM location closest to </a:t>
            </a:r>
            <a:r>
              <a:rPr lang="en-US" sz="1600" dirty="0">
                <a:latin typeface="Comic Sans MS" panose="030F0702030302020204" pitchFamily="66" charset="0"/>
              </a:rPr>
              <a:t>the </a:t>
            </a:r>
            <a:r>
              <a:rPr lang="en-US" sz="1600" dirty="0" smtClean="0">
                <a:latin typeface="Comic Sans MS" panose="030F0702030302020204" pitchFamily="66" charset="0"/>
              </a:rPr>
              <a:t>client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Comic Sans MS" panose="030F0702030302020204" pitchFamily="66" charset="0"/>
              </a:rPr>
              <a:t>The computed distance to the closest ATM</a:t>
            </a:r>
          </a:p>
          <a:p>
            <a:pPr lvl="1"/>
            <a:endParaRPr lang="en-US" sz="16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1600" dirty="0" smtClean="0">
                <a:latin typeface="Comic Sans MS" panose="030F0702030302020204" pitchFamily="66" charset="0"/>
              </a:rPr>
              <a:t>The </a:t>
            </a:r>
            <a:r>
              <a:rPr lang="en-US" sz="1600" dirty="0">
                <a:latin typeface="Comic Sans MS" panose="030F0702030302020204" pitchFamily="66" charset="0"/>
              </a:rPr>
              <a:t>secret is revealed </a:t>
            </a:r>
            <a:r>
              <a:rPr lang="en-US" sz="1600" dirty="0" smtClean="0">
                <a:latin typeface="Comic Sans MS" panose="030F0702030302020204" pitchFamily="66" charset="0"/>
              </a:rPr>
              <a:t>only if </a:t>
            </a:r>
            <a:r>
              <a:rPr lang="en-US" dirty="0" smtClean="0">
                <a:latin typeface="Comic Sans MS" panose="030F0702030302020204" pitchFamily="66" charset="0"/>
              </a:rPr>
              <a:t>evaluator colludes with all servers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0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omic Sans MS" panose="030F0702030302020204" pitchFamily="66" charset="0"/>
              </a:rPr>
              <a:t>Privacy Preserving Application: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Closest Bank/ATM Location</a:t>
            </a:r>
          </a:p>
        </p:txBody>
      </p:sp>
    </p:spTree>
    <p:extLst>
      <p:ext uri="{BB962C8B-B14F-4D97-AF65-F5344CB8AC3E}">
        <p14:creationId xmlns:p14="http://schemas.microsoft.com/office/powerpoint/2010/main" val="3149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199"/>
          <p:cNvSpPr txBox="1"/>
          <p:nvPr/>
        </p:nvSpPr>
        <p:spPr>
          <a:xfrm>
            <a:off x="914400" y="990600"/>
            <a:ext cx="7315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Consider the area of Salt Lake City, UT that lies between: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Main street (represents 0 East street)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1300 East street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South Temple street (represents 0 South street)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800 South Street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206" name="Title 1"/>
          <p:cNvSpPr txBox="1">
            <a:spLocks/>
          </p:cNvSpPr>
          <p:nvPr/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ATM Locations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4222"/>
              </p:ext>
            </p:extLst>
          </p:nvPr>
        </p:nvGraphicFramePr>
        <p:xfrm>
          <a:off x="1143000" y="2590800"/>
          <a:ext cx="3928109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717"/>
                <a:gridCol w="2251392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ATM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Locations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mic Sans MS" pitchFamily="66" charset="0"/>
                        </a:rPr>
                        <a:t>Bank</a:t>
                      </a:r>
                      <a:endParaRPr lang="en-US" sz="14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mic Sans MS" pitchFamily="66" charset="0"/>
                        </a:rPr>
                        <a:t>Location</a:t>
                      </a:r>
                      <a:endParaRPr lang="en-US" sz="14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Chase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201 South 0 East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Chase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185 South 100 East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Chase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376 East 400 South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Chase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531 East 400 South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Wells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Fargo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299 South 0 East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Wells Fargo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381 East 300 South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Wells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Fargo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79 South 0 East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Wells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Fargo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778 South 0 East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Wells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Fargo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570 South 700 East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Wells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Fargo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235 South 1300 East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0200" y="2590800"/>
                <a:ext cx="3352800" cy="353449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Comic Sans MS" panose="030F0702030302020204" pitchFamily="66" charset="0"/>
                  </a:rPr>
                  <a:t>Area contains 13 * 8 = 104 blocks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Comic Sans MS" panose="030F0702030302020204" pitchFamily="66" charset="0"/>
                  </a:rPr>
                  <a:t>Area contains 4 Chase bank ATM, 6 Wells Fargo bank ATM locations. Thus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𝐿</m:t>
                    </m:r>
                    <m:r>
                      <a:rPr lang="en-US" sz="1400" b="0" i="1" smtClean="0">
                        <a:latin typeface="Cambria Math"/>
                      </a:rPr>
                      <m:t>=4+6=10</m:t>
                    </m:r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𝑙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max</m:t>
                    </m:r>
                    <m:r>
                      <a:rPr lang="en-US" sz="1400" b="0" i="1" smtClean="0">
                        <a:latin typeface="Cambria Math"/>
                      </a:rPr>
                      <m:t>⁡(</m:t>
                    </m:r>
                    <m:d>
                      <m:dPr>
                        <m:begChr m:val="⌈"/>
                        <m:endChr m:val="⌉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1300</m:t>
                            </m:r>
                          </m:e>
                        </m:func>
                      </m:e>
                    </m:d>
                    <m:r>
                      <a:rPr lang="en-US" sz="1400" b="0" i="1" smtClean="0">
                        <a:latin typeface="Cambria Math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8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00</m:t>
                            </m:r>
                          </m:e>
                        </m:func>
                      </m:e>
                    </m:d>
                    <m:r>
                      <a:rPr lang="en-US" sz="1400" b="0" i="1" smtClean="0">
                        <a:latin typeface="Cambria Math"/>
                      </a:rPr>
                      <m:t>)</m:t>
                    </m:r>
                    <m:r>
                      <a:rPr lang="en-US" sz="1400" i="1">
                        <a:latin typeface="Cambria Math"/>
                      </a:rPr>
                      <m:t>=11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bits sufficient to represent any East or South coordinate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Comic Sans MS" panose="030F0702030302020204" pitchFamily="66" charset="0"/>
                  </a:rPr>
                  <a:t>Any ATM location may be identified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𝑖𝑛𝑑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=2</m:t>
                    </m:r>
                    <m:r>
                      <a:rPr lang="en-US" sz="1400" b="0" i="1" smtClean="0">
                        <a:latin typeface="Cambria Math"/>
                      </a:rPr>
                      <m:t>𝑙</m:t>
                    </m:r>
                    <m:r>
                      <a:rPr lang="en-US" sz="1400" b="0" i="1" smtClean="0">
                        <a:latin typeface="Cambria Math"/>
                      </a:rPr>
                      <m:t>=22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bits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Comic Sans MS" panose="030F0702030302020204" pitchFamily="66" charset="0"/>
                  </a:rPr>
                  <a:t>A Tree of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𝐿</m:t>
                    </m:r>
                    <m:r>
                      <a:rPr lang="en-US" sz="1400" b="0" i="1" smtClean="0">
                        <a:latin typeface="Cambria Math"/>
                      </a:rPr>
                      <m:t>−1)=9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Min blocks can find the ATM location closest to mobile client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590800"/>
                <a:ext cx="3352800" cy="3534494"/>
              </a:xfrm>
              <a:prstGeom prst="rect">
                <a:avLst/>
              </a:prstGeom>
              <a:blipFill rotWithShape="1">
                <a:blip r:embed="rId3"/>
                <a:stretch>
                  <a:fillRect l="-181" r="-1812" b="-5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32114" y="6400800"/>
            <a:ext cx="389708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Source: </a:t>
            </a:r>
            <a:r>
              <a:rPr lang="en-US" sz="1400" dirty="0" smtClean="0">
                <a:latin typeface="Comic Sans MS" panose="030F0702030302020204" pitchFamily="66" charset="0"/>
                <a:hlinkClick r:id="rId4"/>
              </a:rPr>
              <a:t>www.chase.com</a:t>
            </a:r>
            <a:r>
              <a:rPr lang="en-US" sz="1400" dirty="0" smtClean="0">
                <a:latin typeface="Comic Sans MS" panose="030F0702030302020204" pitchFamily="66" charset="0"/>
              </a:rPr>
              <a:t>, </a:t>
            </a:r>
            <a:r>
              <a:rPr lang="en-US" sz="1400" dirty="0" smtClean="0">
                <a:latin typeface="Comic Sans MS" panose="030F0702030302020204" pitchFamily="66" charset="0"/>
                <a:hlinkClick r:id="rId5"/>
              </a:rPr>
              <a:t>www.wellsfargo.com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omic Sans MS" panose="030F0702030302020204" pitchFamily="66" charset="0"/>
              </a:rPr>
              <a:t>Circuit Size for Closest ATM &amp;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002199"/>
                  </p:ext>
                </p:extLst>
              </p:nvPr>
            </p:nvGraphicFramePr>
            <p:xfrm>
              <a:off x="1295400" y="1905000"/>
              <a:ext cx="6582536" cy="1407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4547"/>
                    <a:gridCol w="3217989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Closest Bank ATM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Location,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Distance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sz="18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15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×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=2596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18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8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×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=854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002199"/>
                  </p:ext>
                </p:extLst>
              </p:nvPr>
            </p:nvGraphicFramePr>
            <p:xfrm>
              <a:off x="1295400" y="1905000"/>
              <a:ext cx="6582536" cy="1407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4547"/>
                    <a:gridCol w="3217989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Closest Bank ATM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Location,</a:t>
                          </a:r>
                          <a:r>
                            <a:rPr lang="en-US" sz="20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Distance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1" t="-123810" r="-95652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4934" t="-123810" r="-190" b="-9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2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Server-Side Cost to Construct 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Garbled Circuit for Closest ATM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914400" y="4722674"/>
                <a:ext cx="7315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To compute the closest ATM and distance, servers exchange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126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GB of information, 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, </a:t>
                </a:r>
                <a:r>
                  <a:rPr lang="en-US" dirty="0">
                    <a:latin typeface="Comic Sans MS" panose="030F0702030302020204" pitchFamily="66" charset="0"/>
                  </a:rPr>
                  <a:t>for example,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while constructing the garbled </a:t>
                </a:r>
                <a:r>
                  <a:rPr lang="en-US" dirty="0">
                    <a:latin typeface="Comic Sans MS" panose="030F0702030302020204" pitchFamily="66" charset="0"/>
                  </a:rPr>
                  <a:t>circuit </a:t>
                </a: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Demonstrates feasibility of real-world privacy preserving computations!</a:t>
                </a: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22674"/>
                <a:ext cx="731520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500" t="-1389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00" y="1632585"/>
            <a:ext cx="5215700" cy="278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omic Sans MS" panose="030F0702030302020204" pitchFamily="66" charset="0"/>
              </a:rPr>
              <a:t>Client-Side Cost to determine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he Closest ATM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838200" y="3886200"/>
                <a:ext cx="76200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Client sends seed values, and the coordinates of an intersection to the cloud servers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omic Sans MS" panose="030F0702030302020204" pitchFamily="66" charset="0"/>
                  </a:rPr>
                  <a:t>Public ATM locations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are assumed to be </a:t>
                </a:r>
                <a:r>
                  <a:rPr lang="en-US" dirty="0">
                    <a:latin typeface="Comic Sans MS" panose="030F0702030302020204" pitchFamily="66" charset="0"/>
                  </a:rPr>
                  <a:t>hard-coded in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the garbled </a:t>
                </a:r>
                <a:r>
                  <a:rPr lang="en-US" dirty="0">
                    <a:latin typeface="Comic Sans MS" panose="030F0702030302020204" pitchFamily="66" charset="0"/>
                  </a:rPr>
                  <a:t>circuit.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i.e.,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client does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not transmit ATM </a:t>
                </a:r>
                <a:r>
                  <a:rPr lang="en-US" dirty="0">
                    <a:latin typeface="Comic Sans MS" panose="030F0702030302020204" pitchFamily="66" charset="0"/>
                  </a:rPr>
                  <a:t>locations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to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the servers</a:t>
                </a: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To preserve location privacy, client exchanges very small amount of information with servers; less </a:t>
                </a:r>
                <a:r>
                  <a:rPr lang="en-US" dirty="0">
                    <a:latin typeface="Comic Sans MS" panose="030F0702030302020204" pitchFamily="66" charset="0"/>
                  </a:rPr>
                  <a:t>than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60 </a:t>
                </a:r>
                <a:r>
                  <a:rPr lang="en-US" dirty="0">
                    <a:latin typeface="Comic Sans MS" panose="030F0702030302020204" pitchFamily="66" charset="0"/>
                  </a:rPr>
                  <a:t>kilo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bits, </a:t>
                </a:r>
                <a:r>
                  <a:rPr lang="en-US" dirty="0">
                    <a:latin typeface="Comic Sans MS" panose="030F0702030302020204" pitchFamily="66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servers,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for example 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6200"/>
                <a:ext cx="7620000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560" t="-943" r="-64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" y="1143000"/>
            <a:ext cx="4893183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2080736"/>
            <a:ext cx="2590800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client-side cost grows much slowly with number of parties, in comparison </a:t>
            </a:r>
            <a:r>
              <a:rPr lang="en-US" sz="1600" dirty="0" smtClean="0">
                <a:latin typeface="Comic Sans MS" panose="030F0702030302020204" pitchFamily="66" charset="0"/>
              </a:rPr>
              <a:t>to </a:t>
            </a:r>
            <a:r>
              <a:rPr lang="en-US" sz="1600" dirty="0">
                <a:latin typeface="Comic Sans MS" panose="030F0702030302020204" pitchFamily="66" charset="0"/>
              </a:rPr>
              <a:t>server-side </a:t>
            </a:r>
            <a:r>
              <a:rPr lang="en-US" sz="1600" dirty="0" smtClean="0">
                <a:latin typeface="Comic Sans MS" panose="030F0702030302020204" pitchFamily="66" charset="0"/>
              </a:rPr>
              <a:t>cost!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omic Sans MS" panose="030F0702030302020204" pitchFamily="66" charset="0"/>
              </a:rPr>
              <a:t>Alternative/Direct Method to Calculate Manhattan Distance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371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Backup Slides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Maximum and Minimum </a:t>
            </a:r>
            <a:r>
              <a:rPr lang="en-US" sz="3600" dirty="0">
                <a:latin typeface="Comic Sans MS" panose="030F0702030302020204" pitchFamily="66" charset="0"/>
              </a:rPr>
              <a:t>Value </a:t>
            </a:r>
            <a:r>
              <a:rPr lang="en-US" sz="3600" dirty="0" smtClean="0">
                <a:latin typeface="Comic Sans MS" panose="030F0702030302020204" pitchFamily="66" charset="0"/>
              </a:rPr>
              <a:t>[Huang’12]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72000" y="1447800"/>
                <a:ext cx="4191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Need to find both maximum and minimum of two numbers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</m:t>
                    </m:r>
                    <m:r>
                      <a:rPr lang="en-US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CMP block is composed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1-bit comparators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Each 1-bit comparator is composed of 3 XOR gates, 1 AND gate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419100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872" t="-853" r="-2180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762000" y="2057400"/>
            <a:ext cx="3124200" cy="1375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1458683" y="1691640"/>
            <a:ext cx="0" cy="118872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153883" y="1691640"/>
            <a:ext cx="0" cy="118872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14400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95400"/>
                <a:ext cx="457199" cy="392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883229" y="2876490"/>
                <a:ext cx="1676401" cy="39299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𝐶𝑂𝑁𝐷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𝑆𝑊𝐴𝑃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29" y="2876490"/>
                <a:ext cx="1676401" cy="3929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251856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56" y="1295400"/>
                <a:ext cx="457199" cy="392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990600" y="2876490"/>
                <a:ext cx="707832" cy="4001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𝐶𝑀𝑃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76490"/>
                <a:ext cx="70783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/>
          <p:cNvCxnSpPr/>
          <p:nvPr/>
        </p:nvCxnSpPr>
        <p:spPr>
          <a:xfrm>
            <a:off x="2590800" y="2209800"/>
            <a:ext cx="0" cy="66669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469568" y="2198915"/>
            <a:ext cx="1133856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981200" y="2362200"/>
            <a:ext cx="0" cy="51429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143000" y="2351315"/>
            <a:ext cx="850392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579918" y="2024742"/>
                <a:ext cx="1365937" cy="3929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𝑀𝐴𝑋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𝑀𝐼𝑁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918" y="2024742"/>
                <a:ext cx="1365937" cy="3929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Connector 134"/>
          <p:cNvCxnSpPr/>
          <p:nvPr/>
        </p:nvCxnSpPr>
        <p:spPr>
          <a:xfrm>
            <a:off x="3336251" y="3276600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1447800" y="3653246"/>
                <a:ext cx="1213537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3246"/>
                <a:ext cx="1213537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2743200" y="3657600"/>
                <a:ext cx="1213537" cy="3929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i="1" dirty="0"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𝑖𝑛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657600"/>
                <a:ext cx="1213537" cy="39299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2057400" y="3276600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4067451"/>
                  </p:ext>
                </p:extLst>
              </p:nvPr>
            </p:nvGraphicFramePr>
            <p:xfrm>
              <a:off x="4495800" y="4572000"/>
              <a:ext cx="4373119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4346"/>
                    <a:gridCol w="1429068"/>
                    <a:gridCol w="1449705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Minimum and Maximum</a:t>
                          </a:r>
                          <a:r>
                            <a:rPr lang="en-US" sz="18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US" sz="18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Value Block</a:t>
                          </a:r>
                          <a:endParaRPr lang="en-US" sz="18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Block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6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𝐶𝑀𝑃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𝐶𝑂𝑁𝐷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_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𝑆𝑊𝐴𝑃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Total</a:t>
                          </a:r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681127"/>
                  </p:ext>
                </p:extLst>
              </p:nvPr>
            </p:nvGraphicFramePr>
            <p:xfrm>
              <a:off x="4495800" y="4572000"/>
              <a:ext cx="4373119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4346"/>
                    <a:gridCol w="1429068"/>
                    <a:gridCol w="1449705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Minimum and Maximum</a:t>
                          </a:r>
                          <a:r>
                            <a:rPr lang="en-US" sz="18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US" sz="18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Value Block</a:t>
                          </a:r>
                          <a:endParaRPr lang="en-US" sz="18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Block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6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08" t="-210000" r="-192653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05128" t="-210000" r="-101709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201681" t="-210000" b="-23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08" t="-304918" r="-19265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05128" t="-304918" r="-10170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201681" t="-304918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Total</a:t>
                          </a:r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05128" t="-404918" r="-10170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201681" t="-404918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8600" y="4535269"/>
                <a:ext cx="419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COND_SWAP block is composed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3</m:t>
                    </m:r>
                    <m:r>
                      <a:rPr lang="en-US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XOR gates,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AND gates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35269"/>
                <a:ext cx="4191000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1019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700348" y="3058886"/>
            <a:ext cx="182880" cy="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itle 1"/>
              <p:cNvSpPr txBox="1">
                <a:spLocks/>
              </p:cNvSpPr>
              <p:nvPr/>
            </p:nvSpPr>
            <p:spPr>
              <a:xfrm>
                <a:off x="457200" y="304800"/>
                <a:ext cx="8229600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>
                    <a:latin typeface="Comic Sans MS" panose="030F0702030302020204" pitchFamily="66" charset="0"/>
                  </a:rPr>
                  <a:t>Manhattan Distance using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𝑀𝐴𝑋</m:t>
                    </m:r>
                    <m:r>
                      <a:rPr lang="en-US" sz="3600" i="1" dirty="0" smtClean="0">
                        <a:latin typeface="Cambria Math"/>
                      </a:rPr>
                      <m:t>_</m:t>
                    </m:r>
                    <m:r>
                      <a:rPr lang="en-US" sz="3600" i="1" dirty="0" smtClean="0">
                        <a:latin typeface="Cambria Math"/>
                      </a:rPr>
                      <m:t>𝑀𝐼𝑁</m:t>
                    </m:r>
                  </m:oMath>
                </a14:m>
                <a:r>
                  <a:rPr lang="en-US" sz="3600" dirty="0" smtClean="0">
                    <a:latin typeface="Comic Sans MS" panose="030F0702030302020204" pitchFamily="66" charset="0"/>
                  </a:rPr>
                  <a:t> block</a:t>
                </a:r>
                <a:endParaRPr lang="en-US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"/>
                <a:ext cx="8229600" cy="914400"/>
              </a:xfrm>
              <a:prstGeom prst="rect">
                <a:avLst/>
              </a:prstGeom>
              <a:blipFill rotWithShape="1">
                <a:blip r:embed="rId3"/>
                <a:stretch>
                  <a:fillRect l="-1259" r="-133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999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295400"/>
                <a:ext cx="457199" cy="392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80998" y="2126483"/>
                <a:ext cx="1676401" cy="39299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𝑀𝐴𝑋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𝑀𝐼𝑁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2126483"/>
                <a:ext cx="1676401" cy="3929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600199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1295400"/>
                <a:ext cx="457199" cy="392993"/>
              </a:xfrm>
              <a:prstGeom prst="rect">
                <a:avLst/>
              </a:prstGeom>
              <a:blipFill rotWithShape="1"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Connector 134"/>
          <p:cNvCxnSpPr/>
          <p:nvPr/>
        </p:nvCxnSpPr>
        <p:spPr>
          <a:xfrm>
            <a:off x="1812250" y="2526593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599" y="2526593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12250" y="1666621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599" y="1666621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0999" y="2983793"/>
                <a:ext cx="1676401" cy="39299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𝑆𝑈𝐵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2983793"/>
                <a:ext cx="1676401" cy="3929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600" y="25146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14600"/>
                <a:ext cx="457199" cy="392993"/>
              </a:xfrm>
              <a:prstGeom prst="rect">
                <a:avLst/>
              </a:prstGeom>
              <a:blipFill rotWithShape="1">
                <a:blip r:embed="rId8"/>
                <a:stretch>
                  <a:fillRect t="-4688"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28800" y="25146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514600"/>
                <a:ext cx="457199" cy="392993"/>
              </a:xfrm>
              <a:prstGeom prst="rect">
                <a:avLst/>
              </a:prstGeom>
              <a:blipFill rotWithShape="1">
                <a:blip r:embed="rId9"/>
                <a:stretch>
                  <a:fillRect t="-4688" r="-5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7999" y="1296507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1296507"/>
                <a:ext cx="457199" cy="392993"/>
              </a:xfrm>
              <a:prstGeom prst="rect">
                <a:avLst/>
              </a:prstGeom>
              <a:blipFill rotWithShape="1"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47998" y="2127590"/>
                <a:ext cx="1676401" cy="39299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𝑀𝐴𝑋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𝑀𝐼𝑁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8" y="2127590"/>
                <a:ext cx="1676401" cy="39299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67199" y="1296507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1296507"/>
                <a:ext cx="457199" cy="392993"/>
              </a:xfrm>
              <a:prstGeom prst="rect">
                <a:avLst/>
              </a:prstGeom>
              <a:blipFill rotWithShape="1">
                <a:blip r:embed="rId1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4479250" y="2527700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76599" y="2527700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79250" y="1667728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76599" y="1667728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47999" y="2984900"/>
                <a:ext cx="1676401" cy="39299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𝑆𝑈𝐵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2984900"/>
                <a:ext cx="1676401" cy="39299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52928" y="2515707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28" y="2515707"/>
                <a:ext cx="457199" cy="392993"/>
              </a:xfrm>
              <a:prstGeom prst="rect">
                <a:avLst/>
              </a:prstGeom>
              <a:blipFill rotWithShape="1">
                <a:blip r:embed="rId14"/>
                <a:stretch>
                  <a:fillRect t="-4688" r="-5333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72128" y="2515707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128" y="2515707"/>
                <a:ext cx="457199" cy="392993"/>
              </a:xfrm>
              <a:prstGeom prst="rect">
                <a:avLst/>
              </a:prstGeom>
              <a:blipFill rotWithShape="1">
                <a:blip r:embed="rId15"/>
                <a:stretch>
                  <a:fillRect t="-4688" r="-5333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0999" y="3821993"/>
                <a:ext cx="4343399" cy="39299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𝐴𝐷𝐷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3821993"/>
                <a:ext cx="4343399" cy="39299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1164771" y="3375679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42657" y="3375679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48662" y="3364793"/>
                <a:ext cx="1213537" cy="3929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62" y="3364793"/>
                <a:ext cx="1213537" cy="392993"/>
              </a:xfrm>
              <a:prstGeom prst="rect">
                <a:avLst/>
              </a:prstGeom>
              <a:blipFill rotWithShape="1">
                <a:blip r:embed="rId17"/>
                <a:stretch>
                  <a:fillRect b="-468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78757" y="3364793"/>
                <a:ext cx="1213537" cy="3929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757" y="3364793"/>
                <a:ext cx="1213537" cy="392993"/>
              </a:xfrm>
              <a:prstGeom prst="rect">
                <a:avLst/>
              </a:prstGeom>
              <a:blipFill rotWithShape="1">
                <a:blip r:embed="rId18"/>
                <a:stretch>
                  <a:fillRect b="-1093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2471057" y="4213879"/>
            <a:ext cx="0" cy="27432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09184" y="4407607"/>
                <a:ext cx="2536371" cy="3929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184" y="4407607"/>
                <a:ext cx="2536371" cy="392993"/>
              </a:xfrm>
              <a:prstGeom prst="rect">
                <a:avLst/>
              </a:prstGeom>
              <a:blipFill rotWithShape="1">
                <a:blip r:embed="rId19"/>
                <a:stretch>
                  <a:fillRect b="-923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142175"/>
                  </p:ext>
                </p:extLst>
              </p:nvPr>
            </p:nvGraphicFramePr>
            <p:xfrm>
              <a:off x="5042153" y="1524000"/>
              <a:ext cx="3720847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1161"/>
                    <a:gridCol w="1270318"/>
                    <a:gridCol w="1289368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Manhattan</a:t>
                          </a:r>
                          <a:r>
                            <a:rPr lang="en-US" sz="16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Distance</a:t>
                          </a:r>
                          <a:endParaRPr lang="en-US" sz="16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itchFamily="66" charset="0"/>
                            </a:rPr>
                            <a:t>Block</a:t>
                          </a:r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4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𝑀𝐴𝑋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_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𝑀𝐼𝑁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𝑀𝐴𝑋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_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𝑀𝐼𝑁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𝑆𝑈𝐵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𝑆𝑈𝐵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𝐴𝐷𝐷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Total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24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5533770"/>
                  </p:ext>
                </p:extLst>
              </p:nvPr>
            </p:nvGraphicFramePr>
            <p:xfrm>
              <a:off x="5042153" y="1524000"/>
              <a:ext cx="3720847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1161"/>
                    <a:gridCol w="1270318"/>
                    <a:gridCol w="1289368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Manhattan</a:t>
                          </a:r>
                          <a:r>
                            <a:rPr lang="en-US" sz="1600" b="1" baseline="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 Distance</a:t>
                          </a:r>
                          <a:endParaRPr lang="en-US" sz="16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itchFamily="66" charset="0"/>
                            </a:rPr>
                            <a:t>Block</a:t>
                          </a:r>
                          <a:endParaRPr lang="en-US" sz="16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4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4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t="-203279" r="-219895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1827" t="-203279" r="-101923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88208" t="-203279" b="-5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t="-303279" r="-219895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1827" t="-303279" r="-101923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88208" t="-303279" b="-4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t="-410000" r="-219895" b="-3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1827" t="-410000" r="-101923" b="-3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88208" t="-410000" b="-31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t="-501639" r="-219895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1827" t="-501639" r="-101923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88208" t="-501639" b="-2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t="-601639" r="-219895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1827" t="-601639" r="-101923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88208" t="-601639" b="-1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Total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1827" t="-701639" r="-101923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88208" t="-701639" b="-131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33400" y="4800600"/>
                <a:ext cx="2917371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0" u="sng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Note</a:t>
                </a:r>
                <a:r>
                  <a:rPr lang="en-US" sz="2000" b="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n-US" sz="20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n-US" sz="20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00600"/>
                <a:ext cx="2917371" cy="400110"/>
              </a:xfrm>
              <a:prstGeom prst="rect">
                <a:avLst/>
              </a:prstGeom>
              <a:blipFill rotWithShape="1">
                <a:blip r:embed="rId21"/>
                <a:stretch>
                  <a:fillRect l="-2301" t="-9231" b="-2615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3400" y="5228272"/>
                <a:ext cx="8077200" cy="14773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Calculation of Manhattan distance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𝑀𝐴𝑋</m:t>
                    </m:r>
                    <m:r>
                      <a:rPr lang="en-US" i="1" dirty="0">
                        <a:latin typeface="Cambria Math"/>
                      </a:rPr>
                      <m:t>_</m:t>
                    </m:r>
                    <m:r>
                      <a:rPr lang="en-US" i="1" dirty="0">
                        <a:latin typeface="Cambria Math"/>
                      </a:rPr>
                      <m:t>𝑀𝐼𝑁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block </a:t>
                </a:r>
                <a:r>
                  <a:rPr lang="en-US" b="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24</m:t>
                    </m:r>
                    <m:r>
                      <a:rPr lang="en-US" i="1" dirty="0">
                        <a:latin typeface="Cambria Math"/>
                      </a:rPr>
                      <m:t>𝑙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𝑋𝑂𝑅</m:t>
                    </m:r>
                    <m:r>
                      <a:rPr lang="en-US" i="1" dirty="0">
                        <a:latin typeface="Cambria Math"/>
                      </a:rPr>
                      <m:t>, 7</m:t>
                    </m:r>
                    <m:r>
                      <a:rPr lang="en-US" i="1" dirty="0">
                        <a:latin typeface="Cambria Math"/>
                      </a:rPr>
                      <m:t>𝑙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𝐴𝑁𝐷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𝑔𝑎𝑡𝑒𝑠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 smtClean="0">
                    <a:latin typeface="Comic Sans MS" panose="030F0702030302020204" pitchFamily="66" charset="0"/>
                  </a:rPr>
                  <a:t>Note</a:t>
                </a:r>
                <a:r>
                  <a:rPr lang="en-US" dirty="0" smtClean="0">
                    <a:latin typeface="Comic Sans MS" panose="030F0702030302020204" pitchFamily="66" charset="0"/>
                  </a:rPr>
                  <a:t>: calculation shown in slide# 5 that uses 2 INV blocks &amp; 1 INC block is more optimal, since it only requires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15</m:t>
                    </m:r>
                    <m:r>
                      <a:rPr lang="en-US" i="1" dirty="0">
                        <a:latin typeface="Cambria Math"/>
                      </a:rPr>
                      <m:t>𝑙</m:t>
                    </m:r>
                    <m:r>
                      <a:rPr lang="en-US" b="0" i="1" dirty="0" smtClean="0">
                        <a:latin typeface="Cambria Math"/>
                      </a:rPr>
                      <m:t>+1)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𝑋𝑂𝑅</m:t>
                    </m:r>
                    <m:r>
                      <a:rPr lang="en-US" i="1" dirty="0">
                        <a:latin typeface="Cambria Math"/>
                      </a:rPr>
                      <m:t>, 4</m:t>
                    </m:r>
                    <m:r>
                      <a:rPr lang="en-US" i="1" dirty="0">
                        <a:latin typeface="Cambria Math"/>
                      </a:rPr>
                      <m:t>𝑙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𝐴𝑁𝐷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𝑔𝑎𝑡𝑒𝑠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28272"/>
                <a:ext cx="8077200" cy="1477328"/>
              </a:xfrm>
              <a:prstGeom prst="rect">
                <a:avLst/>
              </a:prstGeom>
              <a:blipFill rotWithShape="1">
                <a:blip r:embed="rId22"/>
                <a:stretch>
                  <a:fillRect l="-528" t="-1653" b="-619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057400"/>
            <a:ext cx="31242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57600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1" y="1295400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1295400"/>
                <a:ext cx="45719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33800" y="12954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295400"/>
                <a:ext cx="45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4000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1241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3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600" y="1295400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295400"/>
                <a:ext cx="45719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3514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95599" y="12954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99" y="1295400"/>
                <a:ext cx="457200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4000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6763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5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6801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𝑎𝑙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295400"/>
                <a:ext cx="457199" cy="392993"/>
              </a:xfrm>
              <a:prstGeom prst="rect">
                <a:avLst/>
              </a:prstGeom>
              <a:blipFill rotWithShape="1">
                <a:blip r:embed="rId7"/>
                <a:stretch>
                  <a:fillRect r="-4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3581400" y="3128554"/>
            <a:ext cx="499028" cy="1997760"/>
            <a:chOff x="3581400" y="1985554"/>
            <a:chExt cx="499028" cy="1997760"/>
          </a:xfrm>
        </p:grpSpPr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 rot="5400000">
              <a:off x="2963119" y="2866005"/>
              <a:ext cx="1735590" cy="499028"/>
              <a:chOff x="5921826" y="1307596"/>
              <a:chExt cx="3471177" cy="99805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025357" y="1312069"/>
                <a:ext cx="3367646" cy="993582"/>
                <a:chOff x="61119" y="-167695"/>
                <a:chExt cx="3367646" cy="993582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557535" y="392154"/>
                  <a:ext cx="2871230" cy="174172"/>
                  <a:chOff x="1180143" y="914400"/>
                  <a:chExt cx="2871230" cy="174172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1180143" y="1088572"/>
                    <a:ext cx="4572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2405454" y="914400"/>
                    <a:ext cx="164591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29" name="Arc 28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>
                  <a:xfrm rot="10800000">
                    <a:off x="5851962" y="763585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1" name="Arc 20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3864690" y="1985554"/>
              <a:ext cx="0" cy="82296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2743200" y="3128554"/>
            <a:ext cx="499028" cy="1997760"/>
            <a:chOff x="3581400" y="1985554"/>
            <a:chExt cx="499028" cy="1997760"/>
          </a:xfrm>
        </p:grpSpPr>
        <p:grpSp>
          <p:nvGrpSpPr>
            <p:cNvPr id="75" name="Group 74"/>
            <p:cNvGrpSpPr>
              <a:grpSpLocks noChangeAspect="1"/>
            </p:cNvGrpSpPr>
            <p:nvPr/>
          </p:nvGrpSpPr>
          <p:grpSpPr>
            <a:xfrm rot="5400000">
              <a:off x="2963119" y="2866005"/>
              <a:ext cx="1735590" cy="499028"/>
              <a:chOff x="5921826" y="1307596"/>
              <a:chExt cx="3471177" cy="998055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025357" y="1312069"/>
                <a:ext cx="3367646" cy="993582"/>
                <a:chOff x="61119" y="-167695"/>
                <a:chExt cx="3367646" cy="993582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557535" y="392154"/>
                  <a:ext cx="2871230" cy="174172"/>
                  <a:chOff x="1180143" y="914400"/>
                  <a:chExt cx="2871230" cy="174172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1180143" y="1088572"/>
                    <a:ext cx="4572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2405454" y="914400"/>
                    <a:ext cx="164591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81" name="Arc 80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" name="Arc 81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Arc 82"/>
                  <p:cNvSpPr/>
                  <p:nvPr/>
                </p:nvSpPr>
                <p:spPr>
                  <a:xfrm rot="10800000">
                    <a:off x="5851962" y="763585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78" name="Arc 77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>
              <a:off x="3864690" y="1985554"/>
              <a:ext cx="0" cy="82296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1253575" y="3124200"/>
            <a:ext cx="499028" cy="1997762"/>
            <a:chOff x="3581403" y="1985554"/>
            <a:chExt cx="499028" cy="1997762"/>
          </a:xfrm>
        </p:grpSpPr>
        <p:grpSp>
          <p:nvGrpSpPr>
            <p:cNvPr id="87" name="Group 86"/>
            <p:cNvGrpSpPr>
              <a:grpSpLocks noChangeAspect="1"/>
            </p:cNvGrpSpPr>
            <p:nvPr/>
          </p:nvGrpSpPr>
          <p:grpSpPr>
            <a:xfrm rot="5400000">
              <a:off x="2963121" y="2866007"/>
              <a:ext cx="1735591" cy="499028"/>
              <a:chOff x="5921826" y="1307596"/>
              <a:chExt cx="3471177" cy="99805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025357" y="1312069"/>
                <a:ext cx="3367646" cy="993582"/>
                <a:chOff x="61119" y="-167695"/>
                <a:chExt cx="3367646" cy="993582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121313" y="392154"/>
                  <a:ext cx="3307452" cy="174174"/>
                  <a:chOff x="743921" y="914400"/>
                  <a:chExt cx="3307452" cy="174174"/>
                </a:xfrm>
              </p:grpSpPr>
              <p:cxnSp>
                <p:nvCxnSpPr>
                  <p:cNvPr id="96" name="Straight Connector 95"/>
                  <p:cNvCxnSpPr/>
                  <p:nvPr/>
                </p:nvCxnSpPr>
                <p:spPr>
                  <a:xfrm rot="16200000">
                    <a:off x="1223956" y="608539"/>
                    <a:ext cx="0" cy="960069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2405454" y="914400"/>
                    <a:ext cx="164591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93" name="Arc 92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Arc 93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" name="Arc 94"/>
                  <p:cNvSpPr/>
                  <p:nvPr/>
                </p:nvSpPr>
                <p:spPr>
                  <a:xfrm rot="10800000">
                    <a:off x="5851962" y="763585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90" name="Arc 89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3864690" y="1985554"/>
              <a:ext cx="0" cy="82296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133600" y="2343090"/>
                <a:ext cx="707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𝑆𝑈𝐵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43090"/>
                <a:ext cx="70783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1389888" y="3679372"/>
            <a:ext cx="2331720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447800" y="3150229"/>
                <a:ext cx="613287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150229"/>
                <a:ext cx="613287" cy="392993"/>
              </a:xfrm>
              <a:prstGeom prst="rect">
                <a:avLst/>
              </a:prstGeom>
              <a:blipFill rotWithShape="1"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026230" y="3159518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30" y="3159518"/>
                <a:ext cx="457199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864430" y="3159518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430" y="3159518"/>
                <a:ext cx="457199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240970" y="5060749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70" y="5060749"/>
                <a:ext cx="457199" cy="392993"/>
              </a:xfrm>
              <a:prstGeom prst="rect">
                <a:avLst/>
              </a:prstGeom>
              <a:blipFill rotWithShape="1">
                <a:blip r:embed="rId13"/>
                <a:stretch>
                  <a:fillRect t="-4615" r="-16000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2746887" y="5060749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87" y="5060749"/>
                <a:ext cx="457199" cy="392993"/>
              </a:xfrm>
              <a:prstGeom prst="rect">
                <a:avLst/>
              </a:prstGeom>
              <a:blipFill rotWithShape="1">
                <a:blip r:embed="rId14"/>
                <a:stretch>
                  <a:fillRect t="-4615" r="-533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585087" y="5072744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087" y="5072744"/>
                <a:ext cx="457199" cy="392993"/>
              </a:xfrm>
              <a:prstGeom prst="rect">
                <a:avLst/>
              </a:prstGeom>
              <a:blipFill rotWithShape="1">
                <a:blip r:embed="rId15"/>
                <a:stretch>
                  <a:fillRect t="-4615" r="-5333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Rectangle 191"/>
          <p:cNvSpPr/>
          <p:nvPr/>
        </p:nvSpPr>
        <p:spPr>
          <a:xfrm>
            <a:off x="990600" y="3581400"/>
            <a:ext cx="3124200" cy="129540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2133600" y="4095690"/>
                <a:ext cx="707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𝐼𝑁𝑉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095690"/>
                <a:ext cx="707832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Calculating Absolute Difference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143000" y="3124200"/>
            <a:ext cx="0" cy="347472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132114" y="3483428"/>
            <a:ext cx="256032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533400" y="3135086"/>
                <a:ext cx="5987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35086"/>
                <a:ext cx="598714" cy="400110"/>
              </a:xfrm>
              <a:prstGeom prst="rect">
                <a:avLst/>
              </a:prstGeom>
              <a:blipFill rotWithShape="1">
                <a:blip r:embed="rId30"/>
                <a:stretch>
                  <a:fillRect r="-1020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4724400" y="1828800"/>
                <a:ext cx="4038600" cy="425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SUB block is composed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1-bit subtractors [Kolesnikov ’09]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Each 1-bit subtractor is composed of 4 XOR gates, 1 AND gate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 smtClean="0">
                    <a:latin typeface="Comic Sans MS" panose="030F0702030302020204" pitchFamily="66" charset="0"/>
                  </a:rPr>
                  <a:t>Note</a:t>
                </a:r>
                <a:r>
                  <a:rPr lang="en-US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equals complement of carryout bit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1-bit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subtractor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INV block is composed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XOR gates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/>
                      </a:rPr>
                      <m:t>…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828800"/>
                <a:ext cx="4038600" cy="4252254"/>
              </a:xfrm>
              <a:prstGeom prst="rect">
                <a:avLst/>
              </a:prstGeom>
              <a:blipFill rotWithShape="1">
                <a:blip r:embed="rId31"/>
                <a:stretch>
                  <a:fillRect l="-905" t="-573" r="-302" b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447800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𝑏𝑙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95400"/>
                <a:ext cx="457199" cy="392993"/>
              </a:xfrm>
              <a:prstGeom prst="rect">
                <a:avLst/>
              </a:prstGeom>
              <a:blipFill rotWithShape="1">
                <a:blip r:embed="rId32"/>
                <a:stretch>
                  <a:fillRect r="-540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1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Calculating Absolute Difference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3048000" y="5731421"/>
                <a:ext cx="335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000" b="0" i="1" dirty="0" smtClean="0">
                          <a:latin typeface="Cambria Math"/>
                        </a:rPr>
                        <m:t>…</m:t>
                      </m:r>
                      <m:acc>
                        <m:accPr>
                          <m:chr m:val="̂"/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acc>
                        <m:accPr>
                          <m:chr m:val="̂"/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731421"/>
                <a:ext cx="3352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4545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048000" y="6132189"/>
                <a:ext cx="335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000" b="0" i="1" dirty="0" smtClean="0">
                          <a:latin typeface="Cambria Math"/>
                        </a:rPr>
                        <m:t>…</m:t>
                      </m:r>
                      <m:acc>
                        <m:accPr>
                          <m:chr m:val="̂"/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acc>
                        <m:accPr>
                          <m:chr m:val="̂"/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132189"/>
                <a:ext cx="335280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4545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ectangle 251"/>
          <p:cNvSpPr/>
          <p:nvPr/>
        </p:nvSpPr>
        <p:spPr>
          <a:xfrm>
            <a:off x="990600" y="2057400"/>
            <a:ext cx="31242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3" name="Straight Connector 252"/>
          <p:cNvCxnSpPr/>
          <p:nvPr/>
        </p:nvCxnSpPr>
        <p:spPr>
          <a:xfrm>
            <a:off x="3962400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3657600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/>
              <p:cNvSpPr txBox="1"/>
              <p:nvPr/>
            </p:nvSpPr>
            <p:spPr>
              <a:xfrm>
                <a:off x="3352801" y="1295400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55" name="Text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1295400"/>
                <a:ext cx="45719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/>
              <p:cNvSpPr txBox="1"/>
              <p:nvPr/>
            </p:nvSpPr>
            <p:spPr>
              <a:xfrm>
                <a:off x="3733800" y="12954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56" name="Text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295400"/>
                <a:ext cx="457200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4000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7" name="Straight Connector 256"/>
          <p:cNvCxnSpPr/>
          <p:nvPr/>
        </p:nvCxnSpPr>
        <p:spPr>
          <a:xfrm>
            <a:off x="31241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8193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514600" y="1295400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295400"/>
                <a:ext cx="457199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3514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2895599" y="12954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99" y="1295400"/>
                <a:ext cx="457200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4000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1" name="Straight Connector 260"/>
          <p:cNvCxnSpPr/>
          <p:nvPr/>
        </p:nvCxnSpPr>
        <p:spPr>
          <a:xfrm>
            <a:off x="16763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13715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1066800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𝑎𝑙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95400"/>
                <a:ext cx="457199" cy="392993"/>
              </a:xfrm>
              <a:prstGeom prst="rect">
                <a:avLst/>
              </a:prstGeom>
              <a:blipFill rotWithShape="1">
                <a:blip r:embed="rId9"/>
                <a:stretch>
                  <a:fillRect r="-4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4" name="Group 263"/>
          <p:cNvGrpSpPr/>
          <p:nvPr/>
        </p:nvGrpSpPr>
        <p:grpSpPr>
          <a:xfrm>
            <a:off x="3581400" y="3128554"/>
            <a:ext cx="499028" cy="1997760"/>
            <a:chOff x="3581400" y="1985554"/>
            <a:chExt cx="499028" cy="1997760"/>
          </a:xfrm>
        </p:grpSpPr>
        <p:grpSp>
          <p:nvGrpSpPr>
            <p:cNvPr id="265" name="Group 264"/>
            <p:cNvGrpSpPr>
              <a:grpSpLocks noChangeAspect="1"/>
            </p:cNvGrpSpPr>
            <p:nvPr/>
          </p:nvGrpSpPr>
          <p:grpSpPr>
            <a:xfrm rot="5400000">
              <a:off x="2963119" y="2866005"/>
              <a:ext cx="1735590" cy="499028"/>
              <a:chOff x="5921826" y="1307596"/>
              <a:chExt cx="3471177" cy="998055"/>
            </a:xfrm>
          </p:grpSpPr>
          <p:grpSp>
            <p:nvGrpSpPr>
              <p:cNvPr id="267" name="Group 266"/>
              <p:cNvGrpSpPr/>
              <p:nvPr/>
            </p:nvGrpSpPr>
            <p:grpSpPr>
              <a:xfrm>
                <a:off x="6025357" y="1312069"/>
                <a:ext cx="3367646" cy="993582"/>
                <a:chOff x="61119" y="-167695"/>
                <a:chExt cx="3367646" cy="993582"/>
              </a:xfrm>
            </p:grpSpPr>
            <p:grpSp>
              <p:nvGrpSpPr>
                <p:cNvPr id="269" name="Group 268"/>
                <p:cNvGrpSpPr/>
                <p:nvPr/>
              </p:nvGrpSpPr>
              <p:grpSpPr>
                <a:xfrm>
                  <a:off x="557535" y="392154"/>
                  <a:ext cx="2871230" cy="174172"/>
                  <a:chOff x="1180143" y="914400"/>
                  <a:chExt cx="2871230" cy="174172"/>
                </a:xfrm>
              </p:grpSpPr>
              <p:cxnSp>
                <p:nvCxnSpPr>
                  <p:cNvPr id="274" name="Straight Connector 273"/>
                  <p:cNvCxnSpPr/>
                  <p:nvPr/>
                </p:nvCxnSpPr>
                <p:spPr>
                  <a:xfrm>
                    <a:off x="1180143" y="1088572"/>
                    <a:ext cx="4572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>
                    <a:off x="2405454" y="914400"/>
                    <a:ext cx="164591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271" name="Arc 270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Arc 271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Arc 272"/>
                  <p:cNvSpPr/>
                  <p:nvPr/>
                </p:nvSpPr>
                <p:spPr>
                  <a:xfrm rot="10800000">
                    <a:off x="5851962" y="763585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68" name="Arc 267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66" name="Straight Connector 265"/>
            <p:cNvCxnSpPr/>
            <p:nvPr/>
          </p:nvCxnSpPr>
          <p:spPr>
            <a:xfrm>
              <a:off x="3864690" y="1985554"/>
              <a:ext cx="0" cy="82296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/>
          <p:cNvGrpSpPr/>
          <p:nvPr/>
        </p:nvGrpSpPr>
        <p:grpSpPr>
          <a:xfrm>
            <a:off x="2743200" y="3128554"/>
            <a:ext cx="499028" cy="1997760"/>
            <a:chOff x="3581400" y="1985554"/>
            <a:chExt cx="499028" cy="1997760"/>
          </a:xfrm>
        </p:grpSpPr>
        <p:grpSp>
          <p:nvGrpSpPr>
            <p:cNvPr id="277" name="Group 276"/>
            <p:cNvGrpSpPr>
              <a:grpSpLocks noChangeAspect="1"/>
            </p:cNvGrpSpPr>
            <p:nvPr/>
          </p:nvGrpSpPr>
          <p:grpSpPr>
            <a:xfrm rot="5400000">
              <a:off x="2963119" y="2866005"/>
              <a:ext cx="1735590" cy="499028"/>
              <a:chOff x="5921826" y="1307596"/>
              <a:chExt cx="3471177" cy="998055"/>
            </a:xfrm>
          </p:grpSpPr>
          <p:grpSp>
            <p:nvGrpSpPr>
              <p:cNvPr id="279" name="Group 278"/>
              <p:cNvGrpSpPr/>
              <p:nvPr/>
            </p:nvGrpSpPr>
            <p:grpSpPr>
              <a:xfrm>
                <a:off x="6025357" y="1312069"/>
                <a:ext cx="3367646" cy="993582"/>
                <a:chOff x="61119" y="-167695"/>
                <a:chExt cx="3367646" cy="993582"/>
              </a:xfrm>
            </p:grpSpPr>
            <p:grpSp>
              <p:nvGrpSpPr>
                <p:cNvPr id="281" name="Group 280"/>
                <p:cNvGrpSpPr/>
                <p:nvPr/>
              </p:nvGrpSpPr>
              <p:grpSpPr>
                <a:xfrm>
                  <a:off x="557535" y="392154"/>
                  <a:ext cx="2871230" cy="174172"/>
                  <a:chOff x="1180143" y="914400"/>
                  <a:chExt cx="2871230" cy="174172"/>
                </a:xfrm>
              </p:grpSpPr>
              <p:cxnSp>
                <p:nvCxnSpPr>
                  <p:cNvPr id="286" name="Straight Connector 285"/>
                  <p:cNvCxnSpPr/>
                  <p:nvPr/>
                </p:nvCxnSpPr>
                <p:spPr>
                  <a:xfrm>
                    <a:off x="1180143" y="1088572"/>
                    <a:ext cx="4572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/>
                  <p:nvPr/>
                </p:nvCxnSpPr>
                <p:spPr>
                  <a:xfrm>
                    <a:off x="2405454" y="914400"/>
                    <a:ext cx="164591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2" name="Group 281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283" name="Arc 282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4" name="Arc 283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Arc 284"/>
                  <p:cNvSpPr/>
                  <p:nvPr/>
                </p:nvSpPr>
                <p:spPr>
                  <a:xfrm rot="10800000">
                    <a:off x="5851962" y="763585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80" name="Arc 279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78" name="Straight Connector 277"/>
            <p:cNvCxnSpPr/>
            <p:nvPr/>
          </p:nvCxnSpPr>
          <p:spPr>
            <a:xfrm>
              <a:off x="3864690" y="1985554"/>
              <a:ext cx="0" cy="82296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253575" y="3124200"/>
            <a:ext cx="499028" cy="1997762"/>
            <a:chOff x="3581403" y="1985554"/>
            <a:chExt cx="499028" cy="1997762"/>
          </a:xfrm>
        </p:grpSpPr>
        <p:grpSp>
          <p:nvGrpSpPr>
            <p:cNvPr id="289" name="Group 288"/>
            <p:cNvGrpSpPr>
              <a:grpSpLocks noChangeAspect="1"/>
            </p:cNvGrpSpPr>
            <p:nvPr/>
          </p:nvGrpSpPr>
          <p:grpSpPr>
            <a:xfrm rot="5400000">
              <a:off x="2963121" y="2866007"/>
              <a:ext cx="1735591" cy="499028"/>
              <a:chOff x="5921826" y="1307596"/>
              <a:chExt cx="3471177" cy="998055"/>
            </a:xfrm>
          </p:grpSpPr>
          <p:grpSp>
            <p:nvGrpSpPr>
              <p:cNvPr id="291" name="Group 290"/>
              <p:cNvGrpSpPr/>
              <p:nvPr/>
            </p:nvGrpSpPr>
            <p:grpSpPr>
              <a:xfrm>
                <a:off x="6025357" y="1312069"/>
                <a:ext cx="3367646" cy="993582"/>
                <a:chOff x="61119" y="-167695"/>
                <a:chExt cx="3367646" cy="993582"/>
              </a:xfrm>
            </p:grpSpPr>
            <p:grpSp>
              <p:nvGrpSpPr>
                <p:cNvPr id="293" name="Group 292"/>
                <p:cNvGrpSpPr/>
                <p:nvPr/>
              </p:nvGrpSpPr>
              <p:grpSpPr>
                <a:xfrm>
                  <a:off x="121313" y="392154"/>
                  <a:ext cx="3307452" cy="174174"/>
                  <a:chOff x="743921" y="914400"/>
                  <a:chExt cx="3307452" cy="174174"/>
                </a:xfrm>
              </p:grpSpPr>
              <p:cxnSp>
                <p:nvCxnSpPr>
                  <p:cNvPr id="298" name="Straight Connector 297"/>
                  <p:cNvCxnSpPr/>
                  <p:nvPr/>
                </p:nvCxnSpPr>
                <p:spPr>
                  <a:xfrm rot="16200000">
                    <a:off x="1223956" y="608539"/>
                    <a:ext cx="0" cy="960069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/>
                  <p:cNvCxnSpPr/>
                  <p:nvPr/>
                </p:nvCxnSpPr>
                <p:spPr>
                  <a:xfrm>
                    <a:off x="2405454" y="914400"/>
                    <a:ext cx="164591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4" name="Group 293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295" name="Arc 294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6" name="Arc 295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7" name="Arc 296"/>
                  <p:cNvSpPr/>
                  <p:nvPr/>
                </p:nvSpPr>
                <p:spPr>
                  <a:xfrm rot="10800000">
                    <a:off x="5851962" y="763585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92" name="Arc 291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90" name="Straight Connector 289"/>
            <p:cNvCxnSpPr/>
            <p:nvPr/>
          </p:nvCxnSpPr>
          <p:spPr>
            <a:xfrm>
              <a:off x="3864690" y="1985554"/>
              <a:ext cx="0" cy="82296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2133600" y="2343090"/>
                <a:ext cx="707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𝑆𝑈𝐵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43090"/>
                <a:ext cx="70783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1" name="Straight Connector 300"/>
          <p:cNvCxnSpPr/>
          <p:nvPr/>
        </p:nvCxnSpPr>
        <p:spPr>
          <a:xfrm>
            <a:off x="1389888" y="3679372"/>
            <a:ext cx="2331720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1520313" y="3150229"/>
                <a:ext cx="460887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13" y="3150229"/>
                <a:ext cx="460887" cy="392993"/>
              </a:xfrm>
              <a:prstGeom prst="rect">
                <a:avLst/>
              </a:prstGeom>
              <a:blipFill rotWithShape="1">
                <a:blip r:embed="rId1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026230" y="3159518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30" y="3159518"/>
                <a:ext cx="457199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/>
              <p:cNvSpPr txBox="1"/>
              <p:nvPr/>
            </p:nvSpPr>
            <p:spPr>
              <a:xfrm>
                <a:off x="3864430" y="3159518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4" name="TextBox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430" y="3159518"/>
                <a:ext cx="457199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/>
              <p:cNvSpPr txBox="1"/>
              <p:nvPr/>
            </p:nvSpPr>
            <p:spPr>
              <a:xfrm>
                <a:off x="1240970" y="5060749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5" name="TextBox 3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70" y="5060749"/>
                <a:ext cx="457199" cy="392993"/>
              </a:xfrm>
              <a:prstGeom prst="rect">
                <a:avLst/>
              </a:prstGeom>
              <a:blipFill rotWithShape="1">
                <a:blip r:embed="rId14"/>
                <a:stretch>
                  <a:fillRect t="-4615" r="-16000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305"/>
              <p:cNvSpPr txBox="1"/>
              <p:nvPr/>
            </p:nvSpPr>
            <p:spPr>
              <a:xfrm>
                <a:off x="2746887" y="5060749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6" name="TextBox 3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87" y="5060749"/>
                <a:ext cx="457199" cy="392993"/>
              </a:xfrm>
              <a:prstGeom prst="rect">
                <a:avLst/>
              </a:prstGeom>
              <a:blipFill rotWithShape="1">
                <a:blip r:embed="rId15"/>
                <a:stretch>
                  <a:fillRect t="-4615" r="-533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3585087" y="5072744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087" y="5072744"/>
                <a:ext cx="457199" cy="392993"/>
              </a:xfrm>
              <a:prstGeom prst="rect">
                <a:avLst/>
              </a:prstGeom>
              <a:blipFill rotWithShape="1">
                <a:blip r:embed="rId16"/>
                <a:stretch>
                  <a:fillRect t="-4615" r="-5333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" name="Rectangle 307"/>
          <p:cNvSpPr/>
          <p:nvPr/>
        </p:nvSpPr>
        <p:spPr>
          <a:xfrm>
            <a:off x="990600" y="3581400"/>
            <a:ext cx="3124200" cy="129540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TextBox 308"/>
              <p:cNvSpPr txBox="1"/>
              <p:nvPr/>
            </p:nvSpPr>
            <p:spPr>
              <a:xfrm>
                <a:off x="2133600" y="4095690"/>
                <a:ext cx="707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𝐼𝑁𝑉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9" name="TextBox 3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095690"/>
                <a:ext cx="707832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0" name="Straight Connector 309"/>
          <p:cNvCxnSpPr/>
          <p:nvPr/>
        </p:nvCxnSpPr>
        <p:spPr>
          <a:xfrm>
            <a:off x="1143000" y="3124200"/>
            <a:ext cx="0" cy="347472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1132114" y="3483428"/>
            <a:ext cx="256032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/>
              <p:cNvSpPr txBox="1"/>
              <p:nvPr/>
            </p:nvSpPr>
            <p:spPr>
              <a:xfrm>
                <a:off x="533400" y="3135086"/>
                <a:ext cx="5954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2" name="TextBox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35086"/>
                <a:ext cx="595416" cy="400110"/>
              </a:xfrm>
              <a:prstGeom prst="rect">
                <a:avLst/>
              </a:prstGeom>
              <a:blipFill rotWithShape="1">
                <a:blip r:embed="rId18"/>
                <a:stretch>
                  <a:fillRect r="-2062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/>
              <p:cNvSpPr txBox="1"/>
              <p:nvPr/>
            </p:nvSpPr>
            <p:spPr>
              <a:xfrm>
                <a:off x="1447800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𝑏𝑙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3" name="TextBox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95400"/>
                <a:ext cx="457199" cy="392993"/>
              </a:xfrm>
              <a:prstGeom prst="rect">
                <a:avLst/>
              </a:prstGeom>
              <a:blipFill rotWithShape="1">
                <a:blip r:embed="rId19"/>
                <a:stretch>
                  <a:fillRect r="-540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4" name="Rectangle 313"/>
          <p:cNvSpPr/>
          <p:nvPr/>
        </p:nvSpPr>
        <p:spPr>
          <a:xfrm>
            <a:off x="5029200" y="2057400"/>
            <a:ext cx="31242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8001000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7696200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7391401" y="1295400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1" y="1295400"/>
                <a:ext cx="457199" cy="400110"/>
              </a:xfrm>
              <a:prstGeom prst="rect">
                <a:avLst/>
              </a:prstGeom>
              <a:blipFill rotWithShape="1">
                <a:blip r:embed="rId20"/>
                <a:stretch>
                  <a:fillRect r="-1333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7772400" y="12954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295400"/>
                <a:ext cx="457200" cy="400110"/>
              </a:xfrm>
              <a:prstGeom prst="rect">
                <a:avLst/>
              </a:prstGeom>
              <a:blipFill rotWithShape="1">
                <a:blip r:embed="rId21"/>
                <a:stretch>
                  <a:fillRect r="-666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9" name="Straight Connector 318"/>
          <p:cNvCxnSpPr/>
          <p:nvPr/>
        </p:nvCxnSpPr>
        <p:spPr>
          <a:xfrm>
            <a:off x="71627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68579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/>
              <p:cNvSpPr txBox="1"/>
              <p:nvPr/>
            </p:nvSpPr>
            <p:spPr>
              <a:xfrm>
                <a:off x="6553200" y="1295400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21" name="TextBox 3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295400"/>
                <a:ext cx="457199" cy="400110"/>
              </a:xfrm>
              <a:prstGeom prst="rect">
                <a:avLst/>
              </a:prstGeom>
              <a:blipFill rotWithShape="1">
                <a:blip r:embed="rId22"/>
                <a:stretch>
                  <a:fillRect r="-1333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/>
              <p:cNvSpPr txBox="1"/>
              <p:nvPr/>
            </p:nvSpPr>
            <p:spPr>
              <a:xfrm>
                <a:off x="6934199" y="12954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22" name="TextBox 3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99" y="1295400"/>
                <a:ext cx="457200" cy="400110"/>
              </a:xfrm>
              <a:prstGeom prst="rect">
                <a:avLst/>
              </a:prstGeom>
              <a:blipFill rotWithShape="1">
                <a:blip r:embed="rId23"/>
                <a:stretch>
                  <a:fillRect r="-800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3" name="Straight Connector 322"/>
          <p:cNvCxnSpPr/>
          <p:nvPr/>
        </p:nvCxnSpPr>
        <p:spPr>
          <a:xfrm>
            <a:off x="57149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5410199" y="1691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/>
              <p:cNvSpPr txBox="1"/>
              <p:nvPr/>
            </p:nvSpPr>
            <p:spPr>
              <a:xfrm>
                <a:off x="5105401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𝑎𝑙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25" name="TextBox 3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1295400"/>
                <a:ext cx="457199" cy="392993"/>
              </a:xfrm>
              <a:prstGeom prst="rect">
                <a:avLst/>
              </a:prstGeom>
              <a:blipFill rotWithShape="1">
                <a:blip r:embed="rId24"/>
                <a:stretch>
                  <a:fillRect r="-533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6" name="Group 325"/>
          <p:cNvGrpSpPr/>
          <p:nvPr/>
        </p:nvGrpSpPr>
        <p:grpSpPr>
          <a:xfrm>
            <a:off x="7620000" y="3128554"/>
            <a:ext cx="499028" cy="1997760"/>
            <a:chOff x="3581400" y="1985554"/>
            <a:chExt cx="499028" cy="1997760"/>
          </a:xfrm>
        </p:grpSpPr>
        <p:grpSp>
          <p:nvGrpSpPr>
            <p:cNvPr id="327" name="Group 326"/>
            <p:cNvGrpSpPr>
              <a:grpSpLocks noChangeAspect="1"/>
            </p:cNvGrpSpPr>
            <p:nvPr/>
          </p:nvGrpSpPr>
          <p:grpSpPr>
            <a:xfrm rot="5400000">
              <a:off x="2963119" y="2866005"/>
              <a:ext cx="1735590" cy="499028"/>
              <a:chOff x="5921826" y="1307596"/>
              <a:chExt cx="3471177" cy="998055"/>
            </a:xfrm>
          </p:grpSpPr>
          <p:grpSp>
            <p:nvGrpSpPr>
              <p:cNvPr id="329" name="Group 328"/>
              <p:cNvGrpSpPr/>
              <p:nvPr/>
            </p:nvGrpSpPr>
            <p:grpSpPr>
              <a:xfrm>
                <a:off x="6025357" y="1312069"/>
                <a:ext cx="3367646" cy="993582"/>
                <a:chOff x="61119" y="-167695"/>
                <a:chExt cx="3367646" cy="993582"/>
              </a:xfrm>
            </p:grpSpPr>
            <p:grpSp>
              <p:nvGrpSpPr>
                <p:cNvPr id="331" name="Group 330"/>
                <p:cNvGrpSpPr/>
                <p:nvPr/>
              </p:nvGrpSpPr>
              <p:grpSpPr>
                <a:xfrm>
                  <a:off x="557535" y="392154"/>
                  <a:ext cx="2871230" cy="174172"/>
                  <a:chOff x="1180143" y="914400"/>
                  <a:chExt cx="2871230" cy="174172"/>
                </a:xfrm>
              </p:grpSpPr>
              <p:cxnSp>
                <p:nvCxnSpPr>
                  <p:cNvPr id="336" name="Straight Connector 335"/>
                  <p:cNvCxnSpPr/>
                  <p:nvPr/>
                </p:nvCxnSpPr>
                <p:spPr>
                  <a:xfrm>
                    <a:off x="1180143" y="1088572"/>
                    <a:ext cx="4572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/>
                  <p:cNvCxnSpPr/>
                  <p:nvPr/>
                </p:nvCxnSpPr>
                <p:spPr>
                  <a:xfrm>
                    <a:off x="2405454" y="914400"/>
                    <a:ext cx="164591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2" name="Group 331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333" name="Arc 332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4" name="Arc 333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5" name="Arc 334"/>
                  <p:cNvSpPr/>
                  <p:nvPr/>
                </p:nvSpPr>
                <p:spPr>
                  <a:xfrm rot="10800000">
                    <a:off x="5851962" y="763585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330" name="Arc 329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28" name="Straight Connector 327"/>
            <p:cNvCxnSpPr/>
            <p:nvPr/>
          </p:nvCxnSpPr>
          <p:spPr>
            <a:xfrm>
              <a:off x="3864690" y="1985554"/>
              <a:ext cx="0" cy="82296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" name="Group 337"/>
          <p:cNvGrpSpPr/>
          <p:nvPr/>
        </p:nvGrpSpPr>
        <p:grpSpPr>
          <a:xfrm>
            <a:off x="6781800" y="3128554"/>
            <a:ext cx="499028" cy="1997760"/>
            <a:chOff x="3581400" y="1985554"/>
            <a:chExt cx="499028" cy="1997760"/>
          </a:xfrm>
        </p:grpSpPr>
        <p:grpSp>
          <p:nvGrpSpPr>
            <p:cNvPr id="339" name="Group 338"/>
            <p:cNvGrpSpPr>
              <a:grpSpLocks noChangeAspect="1"/>
            </p:cNvGrpSpPr>
            <p:nvPr/>
          </p:nvGrpSpPr>
          <p:grpSpPr>
            <a:xfrm rot="5400000">
              <a:off x="2963119" y="2866005"/>
              <a:ext cx="1735590" cy="499028"/>
              <a:chOff x="5921826" y="1307596"/>
              <a:chExt cx="3471177" cy="998055"/>
            </a:xfrm>
          </p:grpSpPr>
          <p:grpSp>
            <p:nvGrpSpPr>
              <p:cNvPr id="341" name="Group 340"/>
              <p:cNvGrpSpPr/>
              <p:nvPr/>
            </p:nvGrpSpPr>
            <p:grpSpPr>
              <a:xfrm>
                <a:off x="6025357" y="1312069"/>
                <a:ext cx="3367646" cy="993582"/>
                <a:chOff x="61119" y="-167695"/>
                <a:chExt cx="3367646" cy="993582"/>
              </a:xfrm>
            </p:grpSpPr>
            <p:grpSp>
              <p:nvGrpSpPr>
                <p:cNvPr id="343" name="Group 342"/>
                <p:cNvGrpSpPr/>
                <p:nvPr/>
              </p:nvGrpSpPr>
              <p:grpSpPr>
                <a:xfrm>
                  <a:off x="557535" y="392154"/>
                  <a:ext cx="2871230" cy="174172"/>
                  <a:chOff x="1180143" y="914400"/>
                  <a:chExt cx="2871230" cy="174172"/>
                </a:xfrm>
              </p:grpSpPr>
              <p:cxnSp>
                <p:nvCxnSpPr>
                  <p:cNvPr id="348" name="Straight Connector 347"/>
                  <p:cNvCxnSpPr/>
                  <p:nvPr/>
                </p:nvCxnSpPr>
                <p:spPr>
                  <a:xfrm>
                    <a:off x="1180143" y="1088572"/>
                    <a:ext cx="4572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2405454" y="914400"/>
                    <a:ext cx="164591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4" name="Group 343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345" name="Arc 344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Arc 345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Arc 346"/>
                  <p:cNvSpPr/>
                  <p:nvPr/>
                </p:nvSpPr>
                <p:spPr>
                  <a:xfrm rot="10800000">
                    <a:off x="5851962" y="763585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342" name="Arc 341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40" name="Straight Connector 339"/>
            <p:cNvCxnSpPr/>
            <p:nvPr/>
          </p:nvCxnSpPr>
          <p:spPr>
            <a:xfrm>
              <a:off x="3864690" y="1985554"/>
              <a:ext cx="0" cy="82296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/>
          <p:cNvGrpSpPr/>
          <p:nvPr/>
        </p:nvGrpSpPr>
        <p:grpSpPr>
          <a:xfrm>
            <a:off x="5292175" y="3124200"/>
            <a:ext cx="499028" cy="1997762"/>
            <a:chOff x="3581403" y="1985554"/>
            <a:chExt cx="499028" cy="1997762"/>
          </a:xfrm>
        </p:grpSpPr>
        <p:grpSp>
          <p:nvGrpSpPr>
            <p:cNvPr id="351" name="Group 350"/>
            <p:cNvGrpSpPr>
              <a:grpSpLocks noChangeAspect="1"/>
            </p:cNvGrpSpPr>
            <p:nvPr/>
          </p:nvGrpSpPr>
          <p:grpSpPr>
            <a:xfrm rot="5400000">
              <a:off x="2963121" y="2866007"/>
              <a:ext cx="1735591" cy="499028"/>
              <a:chOff x="5921826" y="1307596"/>
              <a:chExt cx="3471177" cy="998055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6025357" y="1312069"/>
                <a:ext cx="3367646" cy="993582"/>
                <a:chOff x="61119" y="-167695"/>
                <a:chExt cx="3367646" cy="993582"/>
              </a:xfrm>
            </p:grpSpPr>
            <p:grpSp>
              <p:nvGrpSpPr>
                <p:cNvPr id="355" name="Group 354"/>
                <p:cNvGrpSpPr/>
                <p:nvPr/>
              </p:nvGrpSpPr>
              <p:grpSpPr>
                <a:xfrm>
                  <a:off x="121313" y="392154"/>
                  <a:ext cx="3307452" cy="174174"/>
                  <a:chOff x="743921" y="914400"/>
                  <a:chExt cx="3307452" cy="174174"/>
                </a:xfrm>
              </p:grpSpPr>
              <p:cxnSp>
                <p:nvCxnSpPr>
                  <p:cNvPr id="360" name="Straight Connector 359"/>
                  <p:cNvCxnSpPr/>
                  <p:nvPr/>
                </p:nvCxnSpPr>
                <p:spPr>
                  <a:xfrm rot="16200000">
                    <a:off x="1223956" y="608539"/>
                    <a:ext cx="0" cy="960069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Connector 360"/>
                  <p:cNvCxnSpPr/>
                  <p:nvPr/>
                </p:nvCxnSpPr>
                <p:spPr>
                  <a:xfrm>
                    <a:off x="2405454" y="914400"/>
                    <a:ext cx="164591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6" name="Group 355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357" name="Arc 356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Arc 357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Arc 358"/>
                  <p:cNvSpPr/>
                  <p:nvPr/>
                </p:nvSpPr>
                <p:spPr>
                  <a:xfrm rot="10800000">
                    <a:off x="5851962" y="763585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354" name="Arc 353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2" name="Straight Connector 351"/>
            <p:cNvCxnSpPr/>
            <p:nvPr/>
          </p:nvCxnSpPr>
          <p:spPr>
            <a:xfrm>
              <a:off x="3864690" y="1985554"/>
              <a:ext cx="0" cy="82296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6172200" y="2343090"/>
                <a:ext cx="707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𝑆𝑈𝐵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343090"/>
                <a:ext cx="707832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3" name="Straight Connector 362"/>
          <p:cNvCxnSpPr/>
          <p:nvPr/>
        </p:nvCxnSpPr>
        <p:spPr>
          <a:xfrm>
            <a:off x="5428488" y="3679372"/>
            <a:ext cx="2331720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TextBox 363"/>
              <p:cNvSpPr txBox="1"/>
              <p:nvPr/>
            </p:nvSpPr>
            <p:spPr>
              <a:xfrm>
                <a:off x="5580686" y="3150229"/>
                <a:ext cx="384686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4" name="TextBox 3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686" y="3150229"/>
                <a:ext cx="384686" cy="392993"/>
              </a:xfrm>
              <a:prstGeom prst="rect">
                <a:avLst/>
              </a:prstGeom>
              <a:blipFill rotWithShape="1">
                <a:blip r:embed="rId2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TextBox 364"/>
              <p:cNvSpPr txBox="1"/>
              <p:nvPr/>
            </p:nvSpPr>
            <p:spPr>
              <a:xfrm>
                <a:off x="7064830" y="3159518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5" name="TextBox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830" y="3159518"/>
                <a:ext cx="457199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TextBox 365"/>
              <p:cNvSpPr txBox="1"/>
              <p:nvPr/>
            </p:nvSpPr>
            <p:spPr>
              <a:xfrm>
                <a:off x="7903030" y="3159518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6" name="TextBox 3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30" y="3159518"/>
                <a:ext cx="457199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/>
              <p:cNvSpPr txBox="1"/>
              <p:nvPr/>
            </p:nvSpPr>
            <p:spPr>
              <a:xfrm>
                <a:off x="5279570" y="5060749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7" name="TextBox 3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70" y="5060749"/>
                <a:ext cx="457199" cy="392993"/>
              </a:xfrm>
              <a:prstGeom prst="rect">
                <a:avLst/>
              </a:prstGeom>
              <a:blipFill rotWithShape="1">
                <a:blip r:embed="rId29"/>
                <a:stretch>
                  <a:fillRect t="-4615" r="-17333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/>
              <p:cNvSpPr txBox="1"/>
              <p:nvPr/>
            </p:nvSpPr>
            <p:spPr>
              <a:xfrm>
                <a:off x="6785487" y="5060749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8" name="TextBox 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487" y="5060749"/>
                <a:ext cx="457199" cy="392993"/>
              </a:xfrm>
              <a:prstGeom prst="rect">
                <a:avLst/>
              </a:prstGeom>
              <a:blipFill rotWithShape="1">
                <a:blip r:embed="rId30"/>
                <a:stretch>
                  <a:fillRect t="-4615" r="-666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TextBox 368"/>
              <p:cNvSpPr txBox="1"/>
              <p:nvPr/>
            </p:nvSpPr>
            <p:spPr>
              <a:xfrm>
                <a:off x="7623687" y="5072744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9" name="TextBox 3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687" y="5072744"/>
                <a:ext cx="457199" cy="392993"/>
              </a:xfrm>
              <a:prstGeom prst="rect">
                <a:avLst/>
              </a:prstGeom>
              <a:blipFill rotWithShape="1">
                <a:blip r:embed="rId31"/>
                <a:stretch>
                  <a:fillRect t="-4615" r="-5333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" name="Rectangle 369"/>
          <p:cNvSpPr/>
          <p:nvPr/>
        </p:nvSpPr>
        <p:spPr>
          <a:xfrm>
            <a:off x="5029200" y="3581400"/>
            <a:ext cx="3124200" cy="129540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/>
              <p:cNvSpPr txBox="1"/>
              <p:nvPr/>
            </p:nvSpPr>
            <p:spPr>
              <a:xfrm>
                <a:off x="6172200" y="4095690"/>
                <a:ext cx="707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𝐼𝑁𝑉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1" name="TextBox 3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095690"/>
                <a:ext cx="707832" cy="40011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2" name="Straight Connector 371"/>
          <p:cNvCxnSpPr/>
          <p:nvPr/>
        </p:nvCxnSpPr>
        <p:spPr>
          <a:xfrm>
            <a:off x="5181600" y="3124200"/>
            <a:ext cx="0" cy="347472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5170714" y="3483428"/>
            <a:ext cx="256032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/>
              <p:cNvSpPr txBox="1"/>
              <p:nvPr/>
            </p:nvSpPr>
            <p:spPr>
              <a:xfrm>
                <a:off x="4572000" y="3135086"/>
                <a:ext cx="609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4" name="TextBox 3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35086"/>
                <a:ext cx="609599" cy="400110"/>
              </a:xfrm>
              <a:prstGeom prst="rect">
                <a:avLst/>
              </a:prstGeom>
              <a:blipFill rotWithShape="1">
                <a:blip r:embed="rId3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TextBox 374"/>
              <p:cNvSpPr txBox="1"/>
              <p:nvPr/>
            </p:nvSpPr>
            <p:spPr>
              <a:xfrm>
                <a:off x="5486400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𝑏𝑙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5" name="TextBox 3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95400"/>
                <a:ext cx="457199" cy="392993"/>
              </a:xfrm>
              <a:prstGeom prst="rect">
                <a:avLst/>
              </a:prstGeom>
              <a:blipFill rotWithShape="1">
                <a:blip r:embed="rId34"/>
                <a:stretch>
                  <a:fillRect r="-40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9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6415" y="3879668"/>
            <a:ext cx="3962400" cy="1353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814615" y="2209800"/>
            <a:ext cx="31242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4786415" y="18440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481615" y="18440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275634" y="1447800"/>
                <a:ext cx="358381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34" y="1447800"/>
                <a:ext cx="358381" cy="392993"/>
              </a:xfrm>
              <a:prstGeom prst="rect">
                <a:avLst/>
              </a:prstGeom>
              <a:blipFill rotWithShape="1">
                <a:blip r:embed="rId3"/>
                <a:stretch>
                  <a:fillRect l="-1695" t="-4688" r="-10169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557815" y="1447800"/>
                <a:ext cx="4572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baseline="-250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15" y="1447800"/>
                <a:ext cx="457200" cy="392993"/>
              </a:xfrm>
              <a:prstGeom prst="rect">
                <a:avLst/>
              </a:prstGeom>
              <a:blipFill rotWithShape="1">
                <a:blip r:embed="rId4"/>
                <a:stretch>
                  <a:fillRect t="-4688" r="-160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/>
          <p:cNvCxnSpPr/>
          <p:nvPr/>
        </p:nvCxnSpPr>
        <p:spPr>
          <a:xfrm>
            <a:off x="3948214" y="18440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643414" y="18440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443521" y="1447800"/>
                <a:ext cx="352293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21" y="1447800"/>
                <a:ext cx="352293" cy="392993"/>
              </a:xfrm>
              <a:prstGeom prst="rect">
                <a:avLst/>
              </a:prstGeom>
              <a:blipFill rotWithShape="1">
                <a:blip r:embed="rId5"/>
                <a:stretch>
                  <a:fillRect l="-1724" t="-4688" r="-12069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19614" y="1447800"/>
                <a:ext cx="4572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baseline="-250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14" y="1447800"/>
                <a:ext cx="457200" cy="392993"/>
              </a:xfrm>
              <a:prstGeom prst="rect">
                <a:avLst/>
              </a:prstGeom>
              <a:blipFill rotWithShape="1">
                <a:blip r:embed="rId6"/>
                <a:stretch>
                  <a:fillRect t="-4688" r="-1733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/>
          <p:cNvCxnSpPr/>
          <p:nvPr/>
        </p:nvCxnSpPr>
        <p:spPr>
          <a:xfrm>
            <a:off x="2271814" y="18440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967014" y="18440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797197" y="1447800"/>
                <a:ext cx="3037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97" y="1447800"/>
                <a:ext cx="303745" cy="392993"/>
              </a:xfrm>
              <a:prstGeom prst="rect">
                <a:avLst/>
              </a:prstGeom>
              <a:blipFill rotWithShape="1">
                <a:blip r:embed="rId7"/>
                <a:stretch>
                  <a:fillRect t="-4688" r="-18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111828" y="1447800"/>
                <a:ext cx="3429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baseline="-250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1447800"/>
                <a:ext cx="342900" cy="392993"/>
              </a:xfrm>
              <a:prstGeom prst="rect">
                <a:avLst/>
              </a:prstGeom>
              <a:blipFill rotWithShape="1">
                <a:blip r:embed="rId8"/>
                <a:stretch>
                  <a:fillRect t="-4688" r="-877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957615" y="2495490"/>
                <a:ext cx="707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𝐴𝐷𝐷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615" y="2495490"/>
                <a:ext cx="70783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/>
          <p:cNvCxnSpPr/>
          <p:nvPr/>
        </p:nvCxnSpPr>
        <p:spPr>
          <a:xfrm>
            <a:off x="1307592" y="3135088"/>
            <a:ext cx="502920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4938815" y="2983793"/>
            <a:ext cx="381000" cy="3247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298045" y="2742093"/>
                <a:ext cx="69998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45" y="2742093"/>
                <a:ext cx="699985" cy="392993"/>
              </a:xfrm>
              <a:prstGeom prst="rect">
                <a:avLst/>
              </a:prstGeom>
              <a:blipFill rotWithShape="1"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417148" y="4346062"/>
            <a:ext cx="445467" cy="454538"/>
            <a:chOff x="5159828" y="3984172"/>
            <a:chExt cx="445467" cy="454538"/>
          </a:xfrm>
        </p:grpSpPr>
        <p:sp>
          <p:nvSpPr>
            <p:cNvPr id="103" name="Rectangle 102"/>
            <p:cNvSpPr/>
            <p:nvPr/>
          </p:nvSpPr>
          <p:spPr>
            <a:xfrm>
              <a:off x="5204219" y="3984172"/>
              <a:ext cx="358381" cy="454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5159828" y="4041262"/>
                  <a:ext cx="445467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𝐻𝐴</m:t>
                        </m:r>
                      </m:oMath>
                    </m:oMathPara>
                  </a14:m>
                  <a:endParaRPr lang="en-US" sz="16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828" y="4041262"/>
                  <a:ext cx="445467" cy="33291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3578101" y="4343400"/>
            <a:ext cx="445467" cy="454538"/>
            <a:chOff x="5159828" y="3984172"/>
            <a:chExt cx="445467" cy="454538"/>
          </a:xfrm>
        </p:grpSpPr>
        <p:sp>
          <p:nvSpPr>
            <p:cNvPr id="107" name="Rectangle 106"/>
            <p:cNvSpPr/>
            <p:nvPr/>
          </p:nvSpPr>
          <p:spPr>
            <a:xfrm>
              <a:off x="5204219" y="3984172"/>
              <a:ext cx="358381" cy="454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5159828" y="4041262"/>
                  <a:ext cx="445467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𝐻𝐴</m:t>
                        </m:r>
                      </m:oMath>
                    </m:oMathPara>
                  </a14:m>
                  <a:endParaRPr lang="en-US" sz="16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828" y="4041262"/>
                  <a:ext cx="445467" cy="33291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1901701" y="4346062"/>
            <a:ext cx="445467" cy="454538"/>
            <a:chOff x="5159828" y="3984172"/>
            <a:chExt cx="445467" cy="454538"/>
          </a:xfrm>
        </p:grpSpPr>
        <p:sp>
          <p:nvSpPr>
            <p:cNvPr id="132" name="Rectangle 131"/>
            <p:cNvSpPr/>
            <p:nvPr/>
          </p:nvSpPr>
          <p:spPr>
            <a:xfrm>
              <a:off x="5204219" y="3984172"/>
              <a:ext cx="358381" cy="454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5159828" y="4041262"/>
                  <a:ext cx="445467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𝐻𝐴</m:t>
                        </m:r>
                      </m:oMath>
                    </m:oMathPara>
                  </a14:m>
                  <a:endParaRPr lang="en-US" sz="16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828" y="4041262"/>
                  <a:ext cx="445467" cy="33291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7" name="Straight Connector 136"/>
          <p:cNvCxnSpPr/>
          <p:nvPr/>
        </p:nvCxnSpPr>
        <p:spPr>
          <a:xfrm>
            <a:off x="4640990" y="3276600"/>
            <a:ext cx="0" cy="10515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795815" y="3276600"/>
            <a:ext cx="0" cy="10515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119415" y="3276600"/>
            <a:ext cx="0" cy="10515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4819071" y="4569608"/>
            <a:ext cx="521208" cy="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319817" y="4331407"/>
                <a:ext cx="69998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817" y="4331407"/>
                <a:ext cx="699985" cy="392993"/>
              </a:xfrm>
              <a:prstGeom prst="rect">
                <a:avLst/>
              </a:prstGeom>
              <a:blipFill rotWithShape="1">
                <a:blip r:embed="rId1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Connector 141"/>
          <p:cNvCxnSpPr/>
          <p:nvPr/>
        </p:nvCxnSpPr>
        <p:spPr>
          <a:xfrm flipH="1">
            <a:off x="3964544" y="4563699"/>
            <a:ext cx="484632" cy="3247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31787" y="4561114"/>
            <a:ext cx="484632" cy="3247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04473" y="4572000"/>
            <a:ext cx="484632" cy="3247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40990" y="4793198"/>
            <a:ext cx="0" cy="73152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795815" y="4793198"/>
            <a:ext cx="0" cy="73152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2119415" y="4793198"/>
            <a:ext cx="0" cy="73152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1292101" y="3363686"/>
                <a:ext cx="612899" cy="41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01" y="3363686"/>
                <a:ext cx="612899" cy="416589"/>
              </a:xfrm>
              <a:prstGeom prst="rect">
                <a:avLst/>
              </a:prstGeom>
              <a:blipFill rotWithShape="1">
                <a:blip r:embed="rId15"/>
                <a:stretch>
                  <a:fillRect t="-7353" r="-99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2119416" y="3355733"/>
                <a:ext cx="427373" cy="41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16" y="3355733"/>
                <a:ext cx="427373" cy="416589"/>
              </a:xfrm>
              <a:prstGeom prst="rect">
                <a:avLst/>
              </a:prstGeom>
              <a:blipFill rotWithShape="1">
                <a:blip r:embed="rId16"/>
                <a:stretch>
                  <a:fillRect t="-7246" r="-1142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795815" y="3352800"/>
                <a:ext cx="457199" cy="41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815" y="3352800"/>
                <a:ext cx="457199" cy="416589"/>
              </a:xfrm>
              <a:prstGeom prst="rect">
                <a:avLst/>
              </a:prstGeom>
              <a:blipFill rotWithShape="1">
                <a:blip r:embed="rId17"/>
                <a:stretch>
                  <a:fillRect t="-7353" r="-2667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634015" y="3352800"/>
                <a:ext cx="457199" cy="41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15" y="3352800"/>
                <a:ext cx="457199" cy="416589"/>
              </a:xfrm>
              <a:prstGeom prst="rect">
                <a:avLst/>
              </a:prstGeom>
              <a:blipFill rotWithShape="1">
                <a:blip r:embed="rId18"/>
                <a:stretch>
                  <a:fillRect t="-7353" r="-2667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936172" y="5473298"/>
                <a:ext cx="69998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2" y="5473298"/>
                <a:ext cx="699985" cy="392993"/>
              </a:xfrm>
              <a:prstGeom prst="rect">
                <a:avLst/>
              </a:prstGeom>
              <a:blipFill rotWithShape="1">
                <a:blip r:embed="rId1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1905001" y="5474407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5474407"/>
                <a:ext cx="457199" cy="392993"/>
              </a:xfrm>
              <a:prstGeom prst="rect">
                <a:avLst/>
              </a:prstGeom>
              <a:blipFill rotWithShape="1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3581400" y="5471474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471474"/>
                <a:ext cx="457199" cy="392993"/>
              </a:xfrm>
              <a:prstGeom prst="rect">
                <a:avLst/>
              </a:prstGeom>
              <a:blipFill rotWithShape="1">
                <a:blip r:embed="rId2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4419600" y="5471474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1474"/>
                <a:ext cx="457199" cy="392993"/>
              </a:xfrm>
              <a:prstGeom prst="rect">
                <a:avLst/>
              </a:prstGeom>
              <a:blipFill rotWithShape="1">
                <a:blip r:embed="rId2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Calculating Manhattan Distance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38200" y="6153090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𝑀𝑎𝑛h𝑎𝑡𝑡𝑎𝑛</m:t>
                      </m:r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𝐷𝑖𝑠𝑡𝑎𝑛𝑐𝑒</m:t>
                      </m:r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𝑙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53090"/>
                <a:ext cx="4572000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67000" y="4095690"/>
                <a:ext cx="707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𝐼𝑁𝐶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95690"/>
                <a:ext cx="707832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096000" y="1447800"/>
                <a:ext cx="25908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ADD block is composed of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1-bit adders [Kolesnikov ’09]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Each 1-bit adder is composed of 4 XOR gates, 1 AND gate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INC block is composed of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half adder (HA) blocks, and 1 XOR gate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Each HA is composed of 1 XOR gate, 1 AND gate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47800"/>
                <a:ext cx="2590800" cy="4278094"/>
              </a:xfrm>
              <a:prstGeom prst="rect">
                <a:avLst/>
              </a:prstGeom>
              <a:blipFill rotWithShape="1">
                <a:blip r:embed="rId25"/>
                <a:stretch>
                  <a:fillRect l="-706" t="-285" r="-1176" b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1179330" y="3122022"/>
            <a:ext cx="499028" cy="2438808"/>
            <a:chOff x="3581409" y="1178747"/>
            <a:chExt cx="499028" cy="2438808"/>
          </a:xfrm>
        </p:grpSpPr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 rot="5400000">
              <a:off x="2611519" y="2148637"/>
              <a:ext cx="2438808" cy="499028"/>
              <a:chOff x="3783870" y="1307596"/>
              <a:chExt cx="4877612" cy="998055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783870" y="1312069"/>
                <a:ext cx="4877612" cy="993582"/>
                <a:chOff x="-2180368" y="-167695"/>
                <a:chExt cx="4877612" cy="993582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-2180368" y="392155"/>
                  <a:ext cx="4877612" cy="174175"/>
                  <a:chOff x="-1557760" y="914401"/>
                  <a:chExt cx="4877612" cy="174175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>
                    <a:off x="42439" y="-511623"/>
                    <a:ext cx="0" cy="3200397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2405453" y="914401"/>
                    <a:ext cx="914399" cy="2416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61119" y="-167695"/>
                  <a:ext cx="2563819" cy="993582"/>
                  <a:chOff x="4953924" y="637083"/>
                  <a:chExt cx="2563819" cy="993582"/>
                </a:xfrm>
              </p:grpSpPr>
              <p:sp>
                <p:nvSpPr>
                  <p:cNvPr id="72" name="Arc 71"/>
                  <p:cNvSpPr/>
                  <p:nvPr/>
                </p:nvSpPr>
                <p:spPr>
                  <a:xfrm rot="2280000">
                    <a:off x="4953924" y="637083"/>
                    <a:ext cx="1145768" cy="993582"/>
                  </a:xfrm>
                  <a:prstGeom prst="arc">
                    <a:avLst>
                      <a:gd name="adj1" fmla="val 16425552"/>
                      <a:gd name="adj2" fmla="val 921627"/>
                    </a:avLst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Arc 72"/>
                  <p:cNvSpPr/>
                  <p:nvPr/>
                </p:nvSpPr>
                <p:spPr>
                  <a:xfrm>
                    <a:off x="5014119" y="765599"/>
                    <a:ext cx="1665781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Arc 73"/>
                  <p:cNvSpPr/>
                  <p:nvPr/>
                </p:nvSpPr>
                <p:spPr>
                  <a:xfrm rot="10860000">
                    <a:off x="5851963" y="763585"/>
                    <a:ext cx="1665780" cy="840312"/>
                  </a:xfrm>
                  <a:prstGeom prst="arc">
                    <a:avLst/>
                  </a:prstGeom>
                  <a:ln w="31750">
                    <a:solidFill>
                      <a:schemeClr val="tx1"/>
                    </a:solidFill>
                  </a:ln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69" name="Arc 68"/>
              <p:cNvSpPr/>
              <p:nvPr/>
            </p:nvSpPr>
            <p:spPr>
              <a:xfrm rot="2460000">
                <a:off x="5921826" y="1307596"/>
                <a:ext cx="1145768" cy="993582"/>
              </a:xfrm>
              <a:prstGeom prst="arc">
                <a:avLst>
                  <a:gd name="adj1" fmla="val 16425552"/>
                  <a:gd name="adj2" fmla="val 921627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3864706" y="2617839"/>
              <a:ext cx="0" cy="182880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/>
        </p:nvCxnSpPr>
        <p:spPr>
          <a:xfrm>
            <a:off x="1460299" y="4577009"/>
            <a:ext cx="475488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Circuit Size</a:t>
            </a:r>
          </a:p>
          <a:p>
            <a:r>
              <a:rPr lang="en-US" sz="2500" dirty="0" smtClean="0">
                <a:latin typeface="Comic Sans MS" panose="030F0702030302020204" pitchFamily="66" charset="0"/>
              </a:rPr>
              <a:t>Manhattan Distance</a:t>
            </a:r>
            <a:endParaRPr lang="en-US" sz="25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390851"/>
                  </p:ext>
                </p:extLst>
              </p:nvPr>
            </p:nvGraphicFramePr>
            <p:xfrm>
              <a:off x="1981200" y="1463040"/>
              <a:ext cx="4953000" cy="3566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04582"/>
                    <a:gridCol w="1795818"/>
                    <a:gridCol w="1752600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Manhattan Distance Calculation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omic Sans MS" pitchFamily="66" charset="0"/>
                            </a:rPr>
                            <a:t>Block</a:t>
                          </a:r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𝑆𝑈𝐵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𝑆𝑈𝐵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𝐼𝑁𝑉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𝐼𝑁𝑉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𝐴𝐷𝐷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𝐼𝑁𝐶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800" b="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Total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390851"/>
                  </p:ext>
                </p:extLst>
              </p:nvPr>
            </p:nvGraphicFramePr>
            <p:xfrm>
              <a:off x="1981200" y="1463040"/>
              <a:ext cx="4953000" cy="3566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04582"/>
                    <a:gridCol w="1795818"/>
                    <a:gridCol w="1752600"/>
                  </a:tblGrid>
                  <a:tr h="3962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Manhattan Distance Calculation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omic Sans MS" pitchFamily="66" charset="0"/>
                            </a:rPr>
                            <a:t>Block</a:t>
                          </a:r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7692" r="-25194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571" t="-207692" r="-9795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2292" t="-207692" b="-6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7692" r="-25194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571" t="-307692" r="-9795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2292" t="-307692" b="-5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7692" r="-25194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571" t="-407692" r="-97959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2292" t="-407692" b="-4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507692" r="-251948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571" t="-507692" r="-97959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2292" t="-507692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607692" r="-251948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571" t="-607692" r="-97959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2292" t="-607692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07692" r="-25194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571" t="-707692" r="-97959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2292" t="-707692" b="-1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Total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571" t="-807692" r="-97959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2292" t="-807692" b="-2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5152072"/>
                <a:ext cx="7391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>
                    <a:latin typeface="Comic Sans MS" panose="030F0702030302020204" pitchFamily="66" charset="0"/>
                  </a:rPr>
                  <a:t>Example</a:t>
                </a:r>
                <a:r>
                  <a:rPr lang="en-US" dirty="0" smtClean="0">
                    <a:latin typeface="Comic Sans MS" panose="030F0702030302020204" pitchFamily="66" charset="0"/>
                  </a:rPr>
                  <a:t>: </a:t>
                </a:r>
              </a:p>
              <a:p>
                <a:endParaRPr lang="en-US" dirty="0" smtClean="0">
                  <a:latin typeface="Comic Sans MS" panose="030F0702030302020204" pitchFamily="66" charset="0"/>
                </a:endParaRPr>
              </a:p>
              <a:p>
                <a:r>
                  <a:rPr lang="en-US" dirty="0" smtClean="0">
                    <a:latin typeface="Comic Sans MS" panose="030F0702030302020204" pitchFamily="66" charset="0"/>
                  </a:rPr>
                  <a:t>Coordinates are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=16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-bit numbers. </a:t>
                </a:r>
              </a:p>
              <a:p>
                <a:endParaRPr lang="en-US" dirty="0" smtClean="0">
                  <a:latin typeface="Comic Sans MS" panose="030F0702030302020204" pitchFamily="66" charset="0"/>
                </a:endParaRPr>
              </a:p>
              <a:p>
                <a:r>
                  <a:rPr lang="en-US" dirty="0" smtClean="0">
                    <a:latin typeface="Comic Sans MS" panose="030F0702030302020204" pitchFamily="66" charset="0"/>
                  </a:rPr>
                  <a:t>Manhattan distance calculation circuit has 241 XOR, 64 AND gates. 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52072"/>
                <a:ext cx="73914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743" t="-1646" r="-1403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Minimum Value and Minimum Index [Kolesnikov ’09]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19600" y="1420229"/>
                <a:ext cx="43434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Need to find minimum of two numbers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denote indices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CMP block is composed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1-bit comparators,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Each 1-bit comparator is composed of 3 XOR gates, 1 AND gate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omic Sans MS" panose="030F0702030302020204" pitchFamily="66" charset="0"/>
                  </a:rPr>
                  <a:t>MUX block is composed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XOR gates,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AND gates,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denotes the length of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operands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for MUX on left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for MUX on right</a:t>
                </a:r>
                <a:endParaRPr lang="en-US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420229"/>
                <a:ext cx="4343400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842" t="-539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838200" y="2057399"/>
            <a:ext cx="3124200" cy="220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3429000" y="1691640"/>
            <a:ext cx="0" cy="17373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124200" y="1691640"/>
            <a:ext cx="0" cy="17373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895602" y="1295400"/>
                <a:ext cx="45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2" y="1295400"/>
                <a:ext cx="45719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200400" y="12954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baseline="-25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295400"/>
                <a:ext cx="4572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/>
          <p:cNvCxnSpPr/>
          <p:nvPr/>
        </p:nvCxnSpPr>
        <p:spPr>
          <a:xfrm>
            <a:off x="1611083" y="1691640"/>
            <a:ext cx="0" cy="17373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306283" y="1691640"/>
            <a:ext cx="0" cy="17373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066800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95400"/>
                <a:ext cx="457199" cy="392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981200" y="2876490"/>
                <a:ext cx="707832" cy="4001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𝐶𝑀𝑃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76490"/>
                <a:ext cx="70783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404256" y="1295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56" y="1295400"/>
                <a:ext cx="457199" cy="3929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852057" y="3420776"/>
                <a:ext cx="707832" cy="4001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𝑀𝑈𝑋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57" y="3420776"/>
                <a:ext cx="707832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143000" y="3420776"/>
                <a:ext cx="707832" cy="4001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𝑀𝑈𝑋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420776"/>
                <a:ext cx="707832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/>
          <p:cNvCxnSpPr/>
          <p:nvPr/>
        </p:nvCxnSpPr>
        <p:spPr>
          <a:xfrm>
            <a:off x="2590800" y="2209800"/>
            <a:ext cx="0" cy="66669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621968" y="2198915"/>
            <a:ext cx="978408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133600" y="2362200"/>
            <a:ext cx="0" cy="51429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295400" y="2351315"/>
            <a:ext cx="850392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851878" y="3614058"/>
            <a:ext cx="987552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335116" y="3276600"/>
            <a:ext cx="0" cy="337458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013858" y="3867090"/>
                <a:ext cx="642515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𝑀𝐼𝑁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58" y="3867090"/>
                <a:ext cx="642515" cy="400110"/>
              </a:xfrm>
              <a:prstGeom prst="rect">
                <a:avLst/>
              </a:prstGeom>
              <a:blipFill rotWithShape="1">
                <a:blip r:embed="rId11"/>
                <a:stretch>
                  <a:fillRect r="-660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Connector 133"/>
          <p:cNvCxnSpPr/>
          <p:nvPr/>
        </p:nvCxnSpPr>
        <p:spPr>
          <a:xfrm>
            <a:off x="1458686" y="3825240"/>
            <a:ext cx="0" cy="73152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265714" y="3820886"/>
            <a:ext cx="0" cy="73152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914400" y="4495800"/>
                <a:ext cx="1213537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95800"/>
                <a:ext cx="1213537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2672663" y="4495800"/>
                <a:ext cx="1213537" cy="4215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func>
                            <m:func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000" i="1" dirty="0">
                                  <a:latin typeface="Cambria Math"/>
                                </a:rPr>
                                <m:t>𝑚𝑖𝑛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663" y="4495800"/>
                <a:ext cx="1213537" cy="42159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9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Minimum Value and Minimum Index [Kolesnikov ’09]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38520" y="2438399"/>
            <a:ext cx="2590800" cy="457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3848320" y="2072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391118" y="2072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162520" y="1676400"/>
                <a:ext cx="457199" cy="43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20" y="1676400"/>
                <a:ext cx="457199" cy="438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619720" y="1676400"/>
                <a:ext cx="457200" cy="43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720" y="1676400"/>
                <a:ext cx="457200" cy="4385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/>
          <p:cNvCxnSpPr/>
          <p:nvPr/>
        </p:nvCxnSpPr>
        <p:spPr>
          <a:xfrm>
            <a:off x="2596462" y="2072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06603" y="2072640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867120" y="1676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20" y="1676400"/>
                <a:ext cx="457199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389635" y="1676400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635" y="1676400"/>
                <a:ext cx="457199" cy="392993"/>
              </a:xfrm>
              <a:prstGeom prst="rect">
                <a:avLst/>
              </a:prstGeom>
              <a:blipFill rotWithShape="1"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650891" y="2473718"/>
                <a:ext cx="642515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𝑀𝐼𝑁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891" y="2473718"/>
                <a:ext cx="642515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Connector 133"/>
          <p:cNvCxnSpPr/>
          <p:nvPr/>
        </p:nvCxnSpPr>
        <p:spPr>
          <a:xfrm>
            <a:off x="2324320" y="2899954"/>
            <a:ext cx="0" cy="64008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30606" y="2895600"/>
            <a:ext cx="0" cy="64008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914400" y="2956174"/>
                <a:ext cx="1447800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56174"/>
                <a:ext cx="14478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2438840" y="2931741"/>
                <a:ext cx="1213537" cy="4265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func>
                            <m:func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000" i="1" dirty="0">
                                  <a:latin typeface="Cambria Math"/>
                                </a:rPr>
                                <m:t>𝑚𝑖𝑛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40" y="2931741"/>
                <a:ext cx="1213537" cy="4265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953000" y="2441883"/>
            <a:ext cx="2590800" cy="457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62800" y="2076124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05598" y="2076124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77000" y="1679884"/>
                <a:ext cx="457199" cy="43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79884"/>
                <a:ext cx="457199" cy="4385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34200" y="1679884"/>
                <a:ext cx="457200" cy="43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79884"/>
                <a:ext cx="457200" cy="4385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5910942" y="2076124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21083" y="2076124"/>
            <a:ext cx="0" cy="36576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81600" y="1679884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79884"/>
                <a:ext cx="457199" cy="392993"/>
              </a:xfrm>
              <a:prstGeom prst="rect">
                <a:avLst/>
              </a:prstGeom>
              <a:blipFill rotWithShape="1">
                <a:blip r:embed="rId1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04115" y="1679884"/>
                <a:ext cx="4571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15" y="1679884"/>
                <a:ext cx="457199" cy="392993"/>
              </a:xfrm>
              <a:prstGeom prst="rect">
                <a:avLst/>
              </a:prstGeom>
              <a:blipFill rotWithShape="1"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65371" y="2477202"/>
                <a:ext cx="642515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𝑀𝐼𝑁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71" y="2477202"/>
                <a:ext cx="642515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5638800" y="2903438"/>
            <a:ext cx="0" cy="64008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5086" y="2899084"/>
            <a:ext cx="0" cy="64008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91000" y="2975284"/>
                <a:ext cx="1447800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975284"/>
                <a:ext cx="1447800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51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790919" y="3530456"/>
            <a:ext cx="5567823" cy="457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99599" y="3564419"/>
                <a:ext cx="642515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𝑀𝐼𝑁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599" y="3564419"/>
                <a:ext cx="642515" cy="400110"/>
              </a:xfrm>
              <a:prstGeom prst="rect">
                <a:avLst/>
              </a:prstGeom>
              <a:blipFill rotWithShape="1">
                <a:blip r:embed="rId16"/>
                <a:stretch>
                  <a:fillRect r="-660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3756012" y="3975415"/>
            <a:ext cx="0" cy="64008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08172" y="3987657"/>
            <a:ext cx="0" cy="640080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0" y="4638623"/>
                <a:ext cx="2133600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38623"/>
                <a:ext cx="2133600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51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58544" y="2929757"/>
                <a:ext cx="1213537" cy="4265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func>
                            <m:func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000" i="1" dirty="0">
                                  <a:latin typeface="Cambria Math"/>
                                </a:rPr>
                                <m:t>𝑚𝑖𝑛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4" y="2929757"/>
                <a:ext cx="1213537" cy="42652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19177" y="4606593"/>
                <a:ext cx="1757823" cy="4265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func>
                            <m:func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000" i="1" dirty="0">
                                  <a:latin typeface="Cambria Math"/>
                                </a:rPr>
                                <m:t>𝑚𝑖𝑛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77" y="4606593"/>
                <a:ext cx="1757823" cy="42652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09600" y="54864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Tree of MIN blocks can find both minimum value, minimum index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1219198" y="1295400"/>
                <a:ext cx="7315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Mobile client needs to determine closest location among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different locations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8" y="1295400"/>
                <a:ext cx="731520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67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1251856" y="2057400"/>
                <a:ext cx="6934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Locations may be indexed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bits. </a:t>
                </a:r>
              </a:p>
              <a:p>
                <a:r>
                  <a:rPr lang="en-US" dirty="0" smtClean="0">
                    <a:latin typeface="Comic Sans MS" panose="030F0702030302020204" pitchFamily="66" charset="0"/>
                  </a:rPr>
                  <a:t>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𝑖𝑛𝑑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</m:func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bits (assume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is a power of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2).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56" y="2057400"/>
                <a:ext cx="693446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03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1219200" y="2971800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𝑀𝑎𝑛h𝑎𝑡𝑡𝑎𝑛</m:t>
                        </m:r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</a:rPr>
                          <m:t>𝐷𝑖𝑠𝑡𝑎𝑛𝑐𝑒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bits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71800"/>
                <a:ext cx="4495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Circuit Size</a:t>
            </a:r>
          </a:p>
          <a:p>
            <a:r>
              <a:rPr lang="en-US" sz="2700" dirty="0" smtClean="0">
                <a:latin typeface="Comic Sans MS" panose="030F0702030302020204" pitchFamily="66" charset="0"/>
              </a:rPr>
              <a:t>1 Min Value/Index Block</a:t>
            </a:r>
            <a:endParaRPr lang="en-US" sz="27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685966"/>
                  </p:ext>
                </p:extLst>
              </p:nvPr>
            </p:nvGraphicFramePr>
            <p:xfrm>
              <a:off x="1447800" y="3810000"/>
              <a:ext cx="56388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17185"/>
                    <a:gridCol w="2228512"/>
                    <a:gridCol w="1893103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1 Minimum Value/Index Block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omic Sans MS" pitchFamily="66" charset="0"/>
                            </a:rPr>
                            <a:t>Block</a:t>
                          </a:r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𝐶𝑀𝑃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3(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𝑀𝑈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2(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𝑀𝑈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𝑖𝑛𝑑𝑒𝑥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𝑖𝑛𝑑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𝑖𝑛𝑑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Total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𝑖𝑛𝑑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𝑖𝑛𝑑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685966"/>
                  </p:ext>
                </p:extLst>
              </p:nvPr>
            </p:nvGraphicFramePr>
            <p:xfrm>
              <a:off x="1447800" y="3810000"/>
              <a:ext cx="56388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17185"/>
                    <a:gridCol w="2228512"/>
                    <a:gridCol w="1893103"/>
                  </a:tblGrid>
                  <a:tr h="3962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1 Minimum Value/Index Block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omic Sans MS" pitchFamily="66" charset="0"/>
                            </a:rPr>
                            <a:t>Block</a:t>
                          </a:r>
                          <a:endParaRPr lang="en-US" sz="20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02" t="-207692" r="-271486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68493" t="-207692" r="-85205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97749" t="-207692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02" t="-307692" r="-271486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68493" t="-307692" r="-85205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97749" t="-307692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02" t="-407692" r="-271486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68493" t="-407692" r="-85205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97749" t="-407692" b="-1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Total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68493" t="-507692" r="-8520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97749" t="-507692" b="-2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25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1371600" y="1428690"/>
                <a:ext cx="68147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sz="2000" dirty="0" smtClean="0">
                    <a:latin typeface="Comic Sans MS" panose="030F0702030302020204" pitchFamily="66" charset="0"/>
                  </a:rPr>
                  <a:t> Min </a:t>
                </a:r>
                <a:r>
                  <a:rPr lang="en-US" sz="2000" dirty="0">
                    <a:latin typeface="Comic Sans MS" panose="030F0702030302020204" pitchFamily="66" charset="0"/>
                  </a:rPr>
                  <a:t>blocks in the </a:t>
                </a:r>
                <a:r>
                  <a:rPr lang="en-US" sz="2000" dirty="0" smtClean="0">
                    <a:latin typeface="Comic Sans MS" panose="030F0702030302020204" pitchFamily="66" charset="0"/>
                  </a:rPr>
                  <a:t>tree.</a:t>
                </a:r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428690"/>
                <a:ext cx="681471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9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Circuit Size</a:t>
            </a:r>
          </a:p>
          <a:p>
            <a:r>
              <a:rPr lang="en-US" sz="2500" dirty="0" smtClean="0">
                <a:latin typeface="Comic Sans MS" panose="030F0702030302020204" pitchFamily="66" charset="0"/>
              </a:rPr>
              <a:t>Tree of Min Blocks and Manhattan Distance to L locations</a:t>
            </a:r>
            <a:endParaRPr lang="en-US" sz="25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922089"/>
                  </p:ext>
                </p:extLst>
              </p:nvPr>
            </p:nvGraphicFramePr>
            <p:xfrm>
              <a:off x="1447800" y="2209800"/>
              <a:ext cx="6263386" cy="1137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4972"/>
                    <a:gridCol w="3058414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Tree of Minimum Value/Index Blocks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8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8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𝑖𝑛𝑑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8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𝑖𝑛𝑑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922089"/>
                  </p:ext>
                </p:extLst>
              </p:nvPr>
            </p:nvGraphicFramePr>
            <p:xfrm>
              <a:off x="1447800" y="2209800"/>
              <a:ext cx="6263386" cy="1137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4972"/>
                    <a:gridCol w="3058414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Tree of Minimum Value/Index Blocks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90" t="-213115" r="-9524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5190" t="-213115" b="-16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346707"/>
                  </p:ext>
                </p:extLst>
              </p:nvPr>
            </p:nvGraphicFramePr>
            <p:xfrm>
              <a:off x="1447800" y="3967480"/>
              <a:ext cx="6263386" cy="1137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4972"/>
                    <a:gridCol w="3058414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Manhattan Distance to L locations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15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346707"/>
                  </p:ext>
                </p:extLst>
              </p:nvPr>
            </p:nvGraphicFramePr>
            <p:xfrm>
              <a:off x="1447800" y="3967480"/>
              <a:ext cx="6263386" cy="1137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4972"/>
                    <a:gridCol w="3058414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</a:rPr>
                            <a:t>Manhattan Distance to L locations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#XOR</a:t>
                          </a:r>
                          <a:r>
                            <a:rPr lang="en-US" sz="1800" baseline="0" dirty="0" smtClean="0">
                              <a:latin typeface="Comic Sans MS" pitchFamily="66" charset="0"/>
                            </a:rPr>
                            <a:t>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#AND gates</a:t>
                          </a:r>
                          <a:endParaRPr lang="en-US" sz="1800" dirty="0"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90" t="-214754" r="-95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5190" t="-2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2192</Words>
  <Application>Microsoft Office PowerPoint</Application>
  <PresentationFormat>On-screen Show (4:3)</PresentationFormat>
  <Paragraphs>386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Sriram</dc:creator>
  <cp:lastModifiedBy>Sriram</cp:lastModifiedBy>
  <cp:revision>195</cp:revision>
  <dcterms:created xsi:type="dcterms:W3CDTF">2014-03-28T21:09:05Z</dcterms:created>
  <dcterms:modified xsi:type="dcterms:W3CDTF">2014-04-12T00:50:25Z</dcterms:modified>
</cp:coreProperties>
</file>