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70678" autoAdjust="0"/>
  </p:normalViewPr>
  <p:slideViewPr>
    <p:cSldViewPr>
      <p:cViewPr>
        <p:scale>
          <a:sx n="50" d="100"/>
          <a:sy n="5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974BC-DFBD-4BE2-9201-C5ED1A150C64}" type="doc">
      <dgm:prSet loTypeId="urn:microsoft.com/office/officeart/2005/8/layout/radial4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FA2342-6160-44BA-A612-F68DA4EC0CE5}">
      <dgm:prSet phldrT="[Text]"/>
      <dgm:spPr>
        <a:xfrm>
          <a:off x="3096025" y="2487136"/>
          <a:ext cx="2037549" cy="2037549"/>
        </a:xfrm>
        <a:prstGeom prst="ellipse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Microcontroller Unit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6D5784-EC3F-4024-B127-DE52B2F4C743}" type="parTrans" cxnId="{6DCE55E6-A0CB-4872-A094-E1132FDBA09C}">
      <dgm:prSet/>
      <dgm:spPr/>
      <dgm:t>
        <a:bodyPr/>
        <a:lstStyle/>
        <a:p>
          <a:endParaRPr lang="en-US"/>
        </a:p>
      </dgm:t>
    </dgm:pt>
    <dgm:pt modelId="{55993A71-194E-4955-BAD9-BA3B893B8742}" type="sibTrans" cxnId="{6DCE55E6-A0CB-4872-A094-E1132FDBA09C}">
      <dgm:prSet/>
      <dgm:spPr/>
      <dgm:t>
        <a:bodyPr/>
        <a:lstStyle/>
        <a:p>
          <a:endParaRPr lang="en-US"/>
        </a:p>
      </dgm:t>
    </dgm:pt>
    <dgm:pt modelId="{2278A325-7DCB-4500-872A-B9F1F0540C02}">
      <dgm:prSet phldrT="[Text]"/>
      <dgm:spPr>
        <a:xfrm>
          <a:off x="316541" y="2935397"/>
          <a:ext cx="1426284" cy="1141027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Battery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7C7C6B9-4458-4FBE-AAFD-ECC68AD4B86A}" type="parTrans" cxnId="{837130A3-209C-48E4-A7C6-D65C18364FBC}">
      <dgm:prSet/>
      <dgm:spPr>
        <a:xfrm rot="10800000">
          <a:off x="1029684" y="3215560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D33A480-01F3-4CF5-88B0-826E8A953587}" type="sibTrans" cxnId="{837130A3-209C-48E4-A7C6-D65C18364FBC}">
      <dgm:prSet/>
      <dgm:spPr/>
      <dgm:t>
        <a:bodyPr/>
        <a:lstStyle/>
        <a:p>
          <a:endParaRPr lang="en-US"/>
        </a:p>
      </dgm:t>
    </dgm:pt>
    <dgm:pt modelId="{7F9211D4-7D2B-40B5-937A-BC62987413FE}">
      <dgm:prSet phldrT="[Text]"/>
      <dgm:spPr>
        <a:xfrm>
          <a:off x="5897568" y="1122011"/>
          <a:ext cx="1426284" cy="1141027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Push Button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8F1B5F-A40F-4D73-974E-3C728C8F7DAF}" type="parTrans" cxnId="{2646BA39-AA6E-4F48-9829-FF89B9FFBC8D}">
      <dgm:prSet/>
      <dgm:spPr>
        <a:xfrm rot="19440000">
          <a:off x="4844484" y="1976056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056C3B3-6BBB-46C8-A3A8-5BAF0A119D7E}" type="sibTrans" cxnId="{2646BA39-AA6E-4F48-9829-FF89B9FFBC8D}">
      <dgm:prSet/>
      <dgm:spPr/>
      <dgm:t>
        <a:bodyPr/>
        <a:lstStyle/>
        <a:p>
          <a:endParaRPr lang="en-US"/>
        </a:p>
      </dgm:t>
    </dgm:pt>
    <dgm:pt modelId="{C29BABBB-6071-47F0-9934-BEB0A5EF92EC}">
      <dgm:prSet phldrT="[Text]"/>
      <dgm:spPr>
        <a:xfrm>
          <a:off x="6486773" y="2935397"/>
          <a:ext cx="1426284" cy="1141027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Display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B11CFEA-7AD7-4D68-B1BC-859653088D5B}" type="parTrans" cxnId="{CB501653-CC3B-4ECC-8F34-F1F4D759EFAF}">
      <dgm:prSet/>
      <dgm:spPr>
        <a:xfrm rot="10800000">
          <a:off x="5156061" y="3429868"/>
          <a:ext cx="1314494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E391FB1-E9AB-407E-BA21-A9204D7751D6}" type="sibTrans" cxnId="{CB501653-CC3B-4ECC-8F34-F1F4D759EFAF}">
      <dgm:prSet/>
      <dgm:spPr/>
      <dgm:t>
        <a:bodyPr/>
        <a:lstStyle/>
        <a:p>
          <a:endParaRPr lang="en-US"/>
        </a:p>
      </dgm:t>
    </dgm:pt>
    <dgm:pt modelId="{B7922A9E-AF57-47D5-878B-A34FFC04AC60}">
      <dgm:prSet phldrT="[Text]"/>
      <dgm:spPr>
        <a:xfrm>
          <a:off x="905746" y="1122011"/>
          <a:ext cx="1426284" cy="1141027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Thermistor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76443D6-1980-4472-AD69-EACB66229763}" type="parTrans" cxnId="{DED8678F-4DB8-4B58-9FA5-32420A53496B}">
      <dgm:prSet/>
      <dgm:spPr>
        <a:xfrm rot="12960000">
          <a:off x="1432423" y="1976056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F945B01-028C-486B-8972-9BD5A9BBD77B}" type="sibTrans" cxnId="{DED8678F-4DB8-4B58-9FA5-32420A53496B}">
      <dgm:prSet/>
      <dgm:spPr/>
      <dgm:t>
        <a:bodyPr/>
        <a:lstStyle/>
        <a:p>
          <a:endParaRPr lang="en-US"/>
        </a:p>
      </dgm:t>
    </dgm:pt>
    <dgm:pt modelId="{E37568E0-81F2-45DA-8E52-0768236F68D0}">
      <dgm:prSet phldrT="[Text]"/>
      <dgm:spPr>
        <a:xfrm>
          <a:off x="2448304" y="1277"/>
          <a:ext cx="1426284" cy="1141027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Speaker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67F8DB-79DF-42FE-B609-05F254C56E16}" type="parTrans" cxnId="{F562DF81-5130-4512-9390-A2A01847639E}">
      <dgm:prSet/>
      <dgm:spPr>
        <a:xfrm rot="4322701">
          <a:off x="2846972" y="1619505"/>
          <a:ext cx="1417947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BB4BCD6-065E-4AAB-B2F5-4747DE96D015}" type="sibTrans" cxnId="{F562DF81-5130-4512-9390-A2A01847639E}">
      <dgm:prSet/>
      <dgm:spPr/>
      <dgm:t>
        <a:bodyPr/>
        <a:lstStyle/>
        <a:p>
          <a:endParaRPr lang="en-US"/>
        </a:p>
      </dgm:t>
    </dgm:pt>
    <dgm:pt modelId="{E1B2DD48-E1BB-4B0B-BDC1-2485B22A4803}">
      <dgm:prSet phldrT="[Text]"/>
      <dgm:spPr>
        <a:xfrm>
          <a:off x="4355010" y="1277"/>
          <a:ext cx="1426284" cy="1141027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Respiration Calculation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4AFA38-E913-446F-A1A9-43CAB49F5AD9}" type="parTrans" cxnId="{A81E2C77-3260-4DD7-BDE9-57F922F88E19}">
      <dgm:prSet/>
      <dgm:spPr>
        <a:xfrm rot="17280000">
          <a:off x="3790099" y="1210000"/>
          <a:ext cx="1952692" cy="580701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91C326A-6DF2-4292-AEAA-6DAD55D83F3C}" type="sibTrans" cxnId="{A81E2C77-3260-4DD7-BDE9-57F922F88E19}">
      <dgm:prSet/>
      <dgm:spPr/>
      <dgm:t>
        <a:bodyPr/>
        <a:lstStyle/>
        <a:p>
          <a:endParaRPr lang="en-US"/>
        </a:p>
      </dgm:t>
    </dgm:pt>
    <dgm:pt modelId="{1CA3272B-201A-4AA0-9F5C-10CD4E1F8D15}">
      <dgm:prSet phldrT="[Text]"/>
      <dgm:spPr>
        <a:xfrm>
          <a:off x="905746" y="1122011"/>
          <a:ext cx="1426284" cy="1141027"/>
        </a:xfr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Microphone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BF04DC-F20C-4ACC-92E6-6808E2AD467A}" type="parTrans" cxnId="{FB211481-F6EA-4298-97C7-3E6550481EBB}">
      <dgm:prSet/>
      <dgm:spPr/>
    </dgm:pt>
    <dgm:pt modelId="{3CF7183D-31F2-4844-82A3-950E120B53C4}" type="sibTrans" cxnId="{FB211481-F6EA-4298-97C7-3E6550481EBB}">
      <dgm:prSet/>
      <dgm:spPr/>
    </dgm:pt>
    <dgm:pt modelId="{5BBE3D08-E48D-44FE-A16F-2D782ED3145E}" type="pres">
      <dgm:prSet presAssocID="{DD8974BC-DFBD-4BE2-9201-C5ED1A150C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82F9F-6FFD-40A7-B6A1-11D4C0E78A39}" type="pres">
      <dgm:prSet presAssocID="{B3FA2342-6160-44BA-A612-F68DA4EC0CE5}" presName="centerShape" presStyleLbl="node0" presStyleIdx="0" presStyleCnt="1"/>
      <dgm:spPr/>
      <dgm:t>
        <a:bodyPr/>
        <a:lstStyle/>
        <a:p>
          <a:endParaRPr lang="en-US"/>
        </a:p>
      </dgm:t>
    </dgm:pt>
    <dgm:pt modelId="{A82679B1-7BAF-4729-B9A1-F9870FFCAE72}" type="pres">
      <dgm:prSet presAssocID="{07C7C6B9-4458-4FBE-AAFD-ECC68AD4B86A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8A978DA3-9EDA-4575-B7F2-1DBFDA62CB00}" type="pres">
      <dgm:prSet presAssocID="{2278A325-7DCB-4500-872A-B9F1F0540C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73614-3529-4BDD-8EFE-F19478D3B6CF}" type="pres">
      <dgm:prSet presAssocID="{076443D6-1980-4472-AD69-EACB66229763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771E1842-8B3A-4DBF-8070-239F914DCC76}" type="pres">
      <dgm:prSet presAssocID="{B7922A9E-AF57-47D5-878B-A34FFC04AC6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ED34A-B951-4D1C-9EEC-3184756DB195}" type="pres">
      <dgm:prSet presAssocID="{47BF04DC-F20C-4ACC-92E6-6808E2AD467A}" presName="parTrans" presStyleLbl="bgSibTrans2D1" presStyleIdx="2" presStyleCnt="7"/>
      <dgm:spPr/>
    </dgm:pt>
    <dgm:pt modelId="{392E3F10-7881-41FF-AB2D-4809977715FC}" type="pres">
      <dgm:prSet presAssocID="{1CA3272B-201A-4AA0-9F5C-10CD4E1F8D15}" presName="node" presStyleLbl="node1" presStyleIdx="2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76A77A3-D8F8-4F51-AB34-35D876916FF7}" type="pres">
      <dgm:prSet presAssocID="{3A67F8DB-79DF-42FE-B609-05F254C56E16}" presName="parTrans" presStyleLbl="bgSibTrans2D1" presStyleIdx="3" presStyleCnt="7" custAng="10802701" custScaleX="72615" custLinFactNeighborX="4752" custLinFactNeighborY="70519"/>
      <dgm:spPr/>
      <dgm:t>
        <a:bodyPr/>
        <a:lstStyle/>
        <a:p>
          <a:endParaRPr lang="en-US"/>
        </a:p>
      </dgm:t>
    </dgm:pt>
    <dgm:pt modelId="{DB9C8E02-F74E-4673-B478-1A56D6983AAE}" type="pres">
      <dgm:prSet presAssocID="{E37568E0-81F2-45DA-8E52-0768236F68D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CD0A-AB51-4AD7-9EC4-F4B3FB30C1BE}" type="pres">
      <dgm:prSet presAssocID="{EE4AFA38-E913-446F-A1A9-43CAB49F5AD9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CD7898E-92A4-470D-AFE6-A4FDF290F284}" type="pres">
      <dgm:prSet presAssocID="{E1B2DD48-E1BB-4B0B-BDC1-2485B22A48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AC7D7-294E-4FE8-B861-1873312FAFA5}" type="pres">
      <dgm:prSet presAssocID="{AB8F1B5F-A40F-4D73-974E-3C728C8F7DAF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72A3116D-BE0E-4750-BEAC-C9733747D318}" type="pres">
      <dgm:prSet presAssocID="{7F9211D4-7D2B-40B5-937A-BC62987413F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EDC27-D690-4664-BA99-9317492C9DEC}" type="pres">
      <dgm:prSet presAssocID="{9B11CFEA-7AD7-4D68-B1BC-859653088D5B}" presName="parTrans" presStyleLbl="bgSibTrans2D1" presStyleIdx="6" presStyleCnt="7" custAng="10800000" custScaleX="67317" custLinFactNeighborX="-21010" custLinFactNeighborY="36905"/>
      <dgm:spPr/>
      <dgm:t>
        <a:bodyPr/>
        <a:lstStyle/>
        <a:p>
          <a:endParaRPr lang="en-US"/>
        </a:p>
      </dgm:t>
    </dgm:pt>
    <dgm:pt modelId="{BC25B5E1-E698-41F3-AF04-A06BFF7F9A74}" type="pres">
      <dgm:prSet presAssocID="{C29BABBB-6071-47F0-9934-BEB0A5EF92E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6167AE-C242-4438-BA15-F3B2DEAC0D69}" type="presOf" srcId="{E37568E0-81F2-45DA-8E52-0768236F68D0}" destId="{DB9C8E02-F74E-4673-B478-1A56D6983AAE}" srcOrd="0" destOrd="0" presId="urn:microsoft.com/office/officeart/2005/8/layout/radial4"/>
    <dgm:cxn modelId="{43606718-7A97-4020-BA24-39617E203ACF}" type="presOf" srcId="{9B11CFEA-7AD7-4D68-B1BC-859653088D5B}" destId="{F55EDC27-D690-4664-BA99-9317492C9DEC}" srcOrd="0" destOrd="0" presId="urn:microsoft.com/office/officeart/2005/8/layout/radial4"/>
    <dgm:cxn modelId="{D0DDE100-7A52-42BE-9AA1-35DD3B6FE62D}" type="presOf" srcId="{3A67F8DB-79DF-42FE-B609-05F254C56E16}" destId="{676A77A3-D8F8-4F51-AB34-35D876916FF7}" srcOrd="0" destOrd="0" presId="urn:microsoft.com/office/officeart/2005/8/layout/radial4"/>
    <dgm:cxn modelId="{DED8678F-4DB8-4B58-9FA5-32420A53496B}" srcId="{B3FA2342-6160-44BA-A612-F68DA4EC0CE5}" destId="{B7922A9E-AF57-47D5-878B-A34FFC04AC60}" srcOrd="1" destOrd="0" parTransId="{076443D6-1980-4472-AD69-EACB66229763}" sibTransId="{5F945B01-028C-486B-8972-9BD5A9BBD77B}"/>
    <dgm:cxn modelId="{F562DF81-5130-4512-9390-A2A01847639E}" srcId="{B3FA2342-6160-44BA-A612-F68DA4EC0CE5}" destId="{E37568E0-81F2-45DA-8E52-0768236F68D0}" srcOrd="3" destOrd="0" parTransId="{3A67F8DB-79DF-42FE-B609-05F254C56E16}" sibTransId="{3BB4BCD6-065E-4AAB-B2F5-4747DE96D015}"/>
    <dgm:cxn modelId="{39D07FEC-3FD2-4EE0-AC92-FA84B3D16E50}" type="presOf" srcId="{C29BABBB-6071-47F0-9934-BEB0A5EF92EC}" destId="{BC25B5E1-E698-41F3-AF04-A06BFF7F9A74}" srcOrd="0" destOrd="0" presId="urn:microsoft.com/office/officeart/2005/8/layout/radial4"/>
    <dgm:cxn modelId="{6DCE55E6-A0CB-4872-A094-E1132FDBA09C}" srcId="{DD8974BC-DFBD-4BE2-9201-C5ED1A150C64}" destId="{B3FA2342-6160-44BA-A612-F68DA4EC0CE5}" srcOrd="0" destOrd="0" parTransId="{C86D5784-EC3F-4024-B127-DE52B2F4C743}" sibTransId="{55993A71-194E-4955-BAD9-BA3B893B8742}"/>
    <dgm:cxn modelId="{2646BA39-AA6E-4F48-9829-FF89B9FFBC8D}" srcId="{B3FA2342-6160-44BA-A612-F68DA4EC0CE5}" destId="{7F9211D4-7D2B-40B5-937A-BC62987413FE}" srcOrd="5" destOrd="0" parTransId="{AB8F1B5F-A40F-4D73-974E-3C728C8F7DAF}" sibTransId="{1056C3B3-6BBB-46C8-A3A8-5BAF0A119D7E}"/>
    <dgm:cxn modelId="{042B3F3F-22C9-40A0-8B8A-D067BDA04D82}" type="presOf" srcId="{DD8974BC-DFBD-4BE2-9201-C5ED1A150C64}" destId="{5BBE3D08-E48D-44FE-A16F-2D782ED3145E}" srcOrd="0" destOrd="0" presId="urn:microsoft.com/office/officeart/2005/8/layout/radial4"/>
    <dgm:cxn modelId="{DF6EDDFC-BA45-40FC-B117-CF3F035819E1}" type="presOf" srcId="{1CA3272B-201A-4AA0-9F5C-10CD4E1F8D15}" destId="{392E3F10-7881-41FF-AB2D-4809977715FC}" srcOrd="0" destOrd="0" presId="urn:microsoft.com/office/officeart/2005/8/layout/radial4"/>
    <dgm:cxn modelId="{A81E2C77-3260-4DD7-BDE9-57F922F88E19}" srcId="{B3FA2342-6160-44BA-A612-F68DA4EC0CE5}" destId="{E1B2DD48-E1BB-4B0B-BDC1-2485B22A4803}" srcOrd="4" destOrd="0" parTransId="{EE4AFA38-E913-446F-A1A9-43CAB49F5AD9}" sibTransId="{391C326A-6DF2-4292-AEAA-6DAD55D83F3C}"/>
    <dgm:cxn modelId="{837130A3-209C-48E4-A7C6-D65C18364FBC}" srcId="{B3FA2342-6160-44BA-A612-F68DA4EC0CE5}" destId="{2278A325-7DCB-4500-872A-B9F1F0540C02}" srcOrd="0" destOrd="0" parTransId="{07C7C6B9-4458-4FBE-AAFD-ECC68AD4B86A}" sibTransId="{DD33A480-01F3-4CF5-88B0-826E8A953587}"/>
    <dgm:cxn modelId="{3B2925B3-B4A6-4A0B-ADCC-A8229ACC674D}" type="presOf" srcId="{B3FA2342-6160-44BA-A612-F68DA4EC0CE5}" destId="{FE082F9F-6FFD-40A7-B6A1-11D4C0E78A39}" srcOrd="0" destOrd="0" presId="urn:microsoft.com/office/officeart/2005/8/layout/radial4"/>
    <dgm:cxn modelId="{FB211481-F6EA-4298-97C7-3E6550481EBB}" srcId="{B3FA2342-6160-44BA-A612-F68DA4EC0CE5}" destId="{1CA3272B-201A-4AA0-9F5C-10CD4E1F8D15}" srcOrd="2" destOrd="0" parTransId="{47BF04DC-F20C-4ACC-92E6-6808E2AD467A}" sibTransId="{3CF7183D-31F2-4844-82A3-950E120B53C4}"/>
    <dgm:cxn modelId="{90EC8D0D-23C6-4413-8742-E8141D304D2C}" type="presOf" srcId="{AB8F1B5F-A40F-4D73-974E-3C728C8F7DAF}" destId="{3B1AC7D7-294E-4FE8-B861-1873312FAFA5}" srcOrd="0" destOrd="0" presId="urn:microsoft.com/office/officeart/2005/8/layout/radial4"/>
    <dgm:cxn modelId="{403C481C-E9DF-4DC7-A627-C44EA524B438}" type="presOf" srcId="{7F9211D4-7D2B-40B5-937A-BC62987413FE}" destId="{72A3116D-BE0E-4750-BEAC-C9733747D318}" srcOrd="0" destOrd="0" presId="urn:microsoft.com/office/officeart/2005/8/layout/radial4"/>
    <dgm:cxn modelId="{90B2A6C8-8281-4B77-8698-362DC7A43219}" type="presOf" srcId="{47BF04DC-F20C-4ACC-92E6-6808E2AD467A}" destId="{B69ED34A-B951-4D1C-9EEC-3184756DB195}" srcOrd="0" destOrd="0" presId="urn:microsoft.com/office/officeart/2005/8/layout/radial4"/>
    <dgm:cxn modelId="{CB501653-CC3B-4ECC-8F34-F1F4D759EFAF}" srcId="{B3FA2342-6160-44BA-A612-F68DA4EC0CE5}" destId="{C29BABBB-6071-47F0-9934-BEB0A5EF92EC}" srcOrd="6" destOrd="0" parTransId="{9B11CFEA-7AD7-4D68-B1BC-859653088D5B}" sibTransId="{8E391FB1-E9AB-407E-BA21-A9204D7751D6}"/>
    <dgm:cxn modelId="{B70F2C2D-0253-40AE-A20C-464777980618}" type="presOf" srcId="{076443D6-1980-4472-AD69-EACB66229763}" destId="{5C273614-3529-4BDD-8EFE-F19478D3B6CF}" srcOrd="0" destOrd="0" presId="urn:microsoft.com/office/officeart/2005/8/layout/radial4"/>
    <dgm:cxn modelId="{693A8DCE-0304-4142-9BF7-6F14DE15CE6B}" type="presOf" srcId="{2278A325-7DCB-4500-872A-B9F1F0540C02}" destId="{8A978DA3-9EDA-4575-B7F2-1DBFDA62CB00}" srcOrd="0" destOrd="0" presId="urn:microsoft.com/office/officeart/2005/8/layout/radial4"/>
    <dgm:cxn modelId="{97DCD7F2-A5FA-41DD-A151-F2681CA1CDC0}" type="presOf" srcId="{B7922A9E-AF57-47D5-878B-A34FFC04AC60}" destId="{771E1842-8B3A-4DBF-8070-239F914DCC76}" srcOrd="0" destOrd="0" presId="urn:microsoft.com/office/officeart/2005/8/layout/radial4"/>
    <dgm:cxn modelId="{B74CC034-3836-4FDC-BF70-8959D259F228}" type="presOf" srcId="{07C7C6B9-4458-4FBE-AAFD-ECC68AD4B86A}" destId="{A82679B1-7BAF-4729-B9A1-F9870FFCAE72}" srcOrd="0" destOrd="0" presId="urn:microsoft.com/office/officeart/2005/8/layout/radial4"/>
    <dgm:cxn modelId="{FA30F941-14A1-48FC-A546-605C9467F417}" type="presOf" srcId="{E1B2DD48-E1BB-4B0B-BDC1-2485B22A4803}" destId="{DCD7898E-92A4-470D-AFE6-A4FDF290F284}" srcOrd="0" destOrd="0" presId="urn:microsoft.com/office/officeart/2005/8/layout/radial4"/>
    <dgm:cxn modelId="{1F2B41FC-7259-4243-87E7-3525692AF609}" type="presOf" srcId="{EE4AFA38-E913-446F-A1A9-43CAB49F5AD9}" destId="{4CF8CD0A-AB51-4AD7-9EC4-F4B3FB30C1BE}" srcOrd="0" destOrd="0" presId="urn:microsoft.com/office/officeart/2005/8/layout/radial4"/>
    <dgm:cxn modelId="{D21CBBA0-8713-4CE2-B76B-CB1FEC01F3F7}" type="presParOf" srcId="{5BBE3D08-E48D-44FE-A16F-2D782ED3145E}" destId="{FE082F9F-6FFD-40A7-B6A1-11D4C0E78A39}" srcOrd="0" destOrd="0" presId="urn:microsoft.com/office/officeart/2005/8/layout/radial4"/>
    <dgm:cxn modelId="{6342C9B5-B9AC-44A5-8B60-8665571F59DC}" type="presParOf" srcId="{5BBE3D08-E48D-44FE-A16F-2D782ED3145E}" destId="{A82679B1-7BAF-4729-B9A1-F9870FFCAE72}" srcOrd="1" destOrd="0" presId="urn:microsoft.com/office/officeart/2005/8/layout/radial4"/>
    <dgm:cxn modelId="{02756ECA-7E3C-49DF-9E54-3D6B2C29E1EA}" type="presParOf" srcId="{5BBE3D08-E48D-44FE-A16F-2D782ED3145E}" destId="{8A978DA3-9EDA-4575-B7F2-1DBFDA62CB00}" srcOrd="2" destOrd="0" presId="urn:microsoft.com/office/officeart/2005/8/layout/radial4"/>
    <dgm:cxn modelId="{CFB2030A-D4D9-4317-8C9A-65DA87398830}" type="presParOf" srcId="{5BBE3D08-E48D-44FE-A16F-2D782ED3145E}" destId="{5C273614-3529-4BDD-8EFE-F19478D3B6CF}" srcOrd="3" destOrd="0" presId="urn:microsoft.com/office/officeart/2005/8/layout/radial4"/>
    <dgm:cxn modelId="{E997947C-0BEA-4525-A45B-A20174871D63}" type="presParOf" srcId="{5BBE3D08-E48D-44FE-A16F-2D782ED3145E}" destId="{771E1842-8B3A-4DBF-8070-239F914DCC76}" srcOrd="4" destOrd="0" presId="urn:microsoft.com/office/officeart/2005/8/layout/radial4"/>
    <dgm:cxn modelId="{FBDCF8C8-6726-46AF-9AA5-7ABEE281B8C4}" type="presParOf" srcId="{5BBE3D08-E48D-44FE-A16F-2D782ED3145E}" destId="{B69ED34A-B951-4D1C-9EEC-3184756DB195}" srcOrd="5" destOrd="0" presId="urn:microsoft.com/office/officeart/2005/8/layout/radial4"/>
    <dgm:cxn modelId="{14E65114-DB28-4FA3-A2DB-59EC422A44F6}" type="presParOf" srcId="{5BBE3D08-E48D-44FE-A16F-2D782ED3145E}" destId="{392E3F10-7881-41FF-AB2D-4809977715FC}" srcOrd="6" destOrd="0" presId="urn:microsoft.com/office/officeart/2005/8/layout/radial4"/>
    <dgm:cxn modelId="{56AEF332-9336-4EC1-BFCA-0F3BB9F6DC91}" type="presParOf" srcId="{5BBE3D08-E48D-44FE-A16F-2D782ED3145E}" destId="{676A77A3-D8F8-4F51-AB34-35D876916FF7}" srcOrd="7" destOrd="0" presId="urn:microsoft.com/office/officeart/2005/8/layout/radial4"/>
    <dgm:cxn modelId="{4BD61D47-1E1C-429C-B188-C8FE8DD2800A}" type="presParOf" srcId="{5BBE3D08-E48D-44FE-A16F-2D782ED3145E}" destId="{DB9C8E02-F74E-4673-B478-1A56D6983AAE}" srcOrd="8" destOrd="0" presId="urn:microsoft.com/office/officeart/2005/8/layout/radial4"/>
    <dgm:cxn modelId="{3F46E1F4-CB02-412B-BFFB-AAC004D688E5}" type="presParOf" srcId="{5BBE3D08-E48D-44FE-A16F-2D782ED3145E}" destId="{4CF8CD0A-AB51-4AD7-9EC4-F4B3FB30C1BE}" srcOrd="9" destOrd="0" presId="urn:microsoft.com/office/officeart/2005/8/layout/radial4"/>
    <dgm:cxn modelId="{165735D9-44C2-480C-8BF9-061D9889FA35}" type="presParOf" srcId="{5BBE3D08-E48D-44FE-A16F-2D782ED3145E}" destId="{DCD7898E-92A4-470D-AFE6-A4FDF290F284}" srcOrd="10" destOrd="0" presId="urn:microsoft.com/office/officeart/2005/8/layout/radial4"/>
    <dgm:cxn modelId="{A4606264-9128-4743-BCF8-21919367E19D}" type="presParOf" srcId="{5BBE3D08-E48D-44FE-A16F-2D782ED3145E}" destId="{3B1AC7D7-294E-4FE8-B861-1873312FAFA5}" srcOrd="11" destOrd="0" presId="urn:microsoft.com/office/officeart/2005/8/layout/radial4"/>
    <dgm:cxn modelId="{6BDBE33C-5CF6-469C-9DB2-A298994FDC7C}" type="presParOf" srcId="{5BBE3D08-E48D-44FE-A16F-2D782ED3145E}" destId="{72A3116D-BE0E-4750-BEAC-C9733747D318}" srcOrd="12" destOrd="0" presId="urn:microsoft.com/office/officeart/2005/8/layout/radial4"/>
    <dgm:cxn modelId="{69D3CB5B-68A0-474A-9C4D-497B803C81EE}" type="presParOf" srcId="{5BBE3D08-E48D-44FE-A16F-2D782ED3145E}" destId="{F55EDC27-D690-4664-BA99-9317492C9DEC}" srcOrd="13" destOrd="0" presId="urn:microsoft.com/office/officeart/2005/8/layout/radial4"/>
    <dgm:cxn modelId="{75EAABCB-5628-426D-9C7E-48F056606F71}" type="presParOf" srcId="{5BBE3D08-E48D-44FE-A16F-2D782ED3145E}" destId="{BC25B5E1-E698-41F3-AF04-A06BFF7F9A7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82F9F-6FFD-40A7-B6A1-11D4C0E78A39}">
      <dsp:nvSpPr>
        <dsp:cNvPr id="0" name=""/>
        <dsp:cNvSpPr/>
      </dsp:nvSpPr>
      <dsp:spPr>
        <a:xfrm>
          <a:off x="3190416" y="2675781"/>
          <a:ext cx="1848766" cy="1848766"/>
        </a:xfrm>
        <a:prstGeom prst="ellipse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Microcontroller Unit 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0416" y="2675781"/>
        <a:ext cx="1848766" cy="1848766"/>
      </dsp:txXfrm>
    </dsp:sp>
    <dsp:sp modelId="{A82679B1-7BAF-4729-B9A1-F9870FFCAE72}">
      <dsp:nvSpPr>
        <dsp:cNvPr id="0" name=""/>
        <dsp:cNvSpPr/>
      </dsp:nvSpPr>
      <dsp:spPr>
        <a:xfrm rot="10800000">
          <a:off x="1033705" y="3336715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78DA3-9EDA-4575-B7F2-1DBFDA62CB00}">
      <dsp:nvSpPr>
        <dsp:cNvPr id="0" name=""/>
        <dsp:cNvSpPr/>
      </dsp:nvSpPr>
      <dsp:spPr>
        <a:xfrm>
          <a:off x="386636" y="3082509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Battery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6636" y="3082509"/>
        <a:ext cx="1294136" cy="1035309"/>
      </dsp:txXfrm>
    </dsp:sp>
    <dsp:sp modelId="{5C273614-3529-4BDD-8EFE-F19478D3B6CF}">
      <dsp:nvSpPr>
        <dsp:cNvPr id="0" name=""/>
        <dsp:cNvSpPr/>
      </dsp:nvSpPr>
      <dsp:spPr>
        <a:xfrm rot="12600000">
          <a:off x="1309967" y="2305690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1842-8B3A-4DBF-8070-239F914DCC76}">
      <dsp:nvSpPr>
        <dsp:cNvPr id="0" name=""/>
        <dsp:cNvSpPr/>
      </dsp:nvSpPr>
      <dsp:spPr>
        <a:xfrm>
          <a:off x="799425" y="1541962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Thermistor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99425" y="1541962"/>
        <a:ext cx="1294136" cy="1035309"/>
      </dsp:txXfrm>
    </dsp:sp>
    <dsp:sp modelId="{B69ED34A-B951-4D1C-9EEC-3184756DB195}">
      <dsp:nvSpPr>
        <dsp:cNvPr id="0" name=""/>
        <dsp:cNvSpPr/>
      </dsp:nvSpPr>
      <dsp:spPr>
        <a:xfrm rot="14400000">
          <a:off x="2064729" y="1550928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E3F10-7881-41FF-AB2D-4809977715FC}">
      <dsp:nvSpPr>
        <dsp:cNvPr id="0" name=""/>
        <dsp:cNvSpPr/>
      </dsp:nvSpPr>
      <dsp:spPr>
        <a:xfrm>
          <a:off x="1927184" y="414203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Microphone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27184" y="414203"/>
        <a:ext cx="1294136" cy="1035309"/>
      </dsp:txXfrm>
    </dsp:sp>
    <dsp:sp modelId="{676A77A3-D8F8-4F51-AB34-35D876916FF7}">
      <dsp:nvSpPr>
        <dsp:cNvPr id="0" name=""/>
        <dsp:cNvSpPr/>
      </dsp:nvSpPr>
      <dsp:spPr>
        <a:xfrm rot="5402701">
          <a:off x="3471669" y="1646230"/>
          <a:ext cx="1479960" cy="526898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C8E02-F74E-4673-B478-1A56D6983AAE}">
      <dsp:nvSpPr>
        <dsp:cNvPr id="0" name=""/>
        <dsp:cNvSpPr/>
      </dsp:nvSpPr>
      <dsp:spPr>
        <a:xfrm>
          <a:off x="3467731" y="1415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Speaker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67731" y="1415"/>
        <a:ext cx="1294136" cy="1035309"/>
      </dsp:txXfrm>
    </dsp:sp>
    <dsp:sp modelId="{4CF8CD0A-AB51-4AD7-9EC4-F4B3FB30C1BE}">
      <dsp:nvSpPr>
        <dsp:cNvPr id="0" name=""/>
        <dsp:cNvSpPr/>
      </dsp:nvSpPr>
      <dsp:spPr>
        <a:xfrm rot="18000000">
          <a:off x="4126778" y="1550928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7898E-92A4-470D-AFE6-A4FDF290F284}">
      <dsp:nvSpPr>
        <dsp:cNvPr id="0" name=""/>
        <dsp:cNvSpPr/>
      </dsp:nvSpPr>
      <dsp:spPr>
        <a:xfrm>
          <a:off x="5008279" y="414203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Respiration Calculation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08279" y="414203"/>
        <a:ext cx="1294136" cy="1035309"/>
      </dsp:txXfrm>
    </dsp:sp>
    <dsp:sp modelId="{3B1AC7D7-294E-4FE8-B861-1873312FAFA5}">
      <dsp:nvSpPr>
        <dsp:cNvPr id="0" name=""/>
        <dsp:cNvSpPr/>
      </dsp:nvSpPr>
      <dsp:spPr>
        <a:xfrm rot="19800000">
          <a:off x="4881540" y="2305690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3116D-BE0E-4750-BEAC-C9733747D318}">
      <dsp:nvSpPr>
        <dsp:cNvPr id="0" name=""/>
        <dsp:cNvSpPr/>
      </dsp:nvSpPr>
      <dsp:spPr>
        <a:xfrm>
          <a:off x="6136038" y="1541962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Push Button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36038" y="1541962"/>
        <a:ext cx="1294136" cy="1035309"/>
      </dsp:txXfrm>
    </dsp:sp>
    <dsp:sp modelId="{F55EDC27-D690-4664-BA99-9317492C9DEC}">
      <dsp:nvSpPr>
        <dsp:cNvPr id="0" name=""/>
        <dsp:cNvSpPr/>
      </dsp:nvSpPr>
      <dsp:spPr>
        <a:xfrm rot="10800000">
          <a:off x="5062654" y="3531167"/>
          <a:ext cx="1371982" cy="526898"/>
        </a:xfrm>
        <a:prstGeom prst="leftArrow">
          <a:avLst>
            <a:gd name="adj1" fmla="val 60000"/>
            <a:gd name="adj2" fmla="val 50000"/>
          </a:avLst>
        </a:prstGeom>
        <a:solidFill>
          <a:srgbClr val="80808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5B5E1-E698-41F3-AF04-A06BFF7F9A74}">
      <dsp:nvSpPr>
        <dsp:cNvPr id="0" name=""/>
        <dsp:cNvSpPr/>
      </dsp:nvSpPr>
      <dsp:spPr>
        <a:xfrm>
          <a:off x="6548826" y="3082509"/>
          <a:ext cx="1294136" cy="1035309"/>
        </a:xfrm>
        <a:prstGeom prst="roundRect">
          <a:avLst>
            <a:gd name="adj" fmla="val 10000"/>
          </a:avLst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Display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48826" y="3082509"/>
        <a:ext cx="1294136" cy="1035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35FF-1D83-4EC2-B2FB-62CB94A7B255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0D90-BDAE-4515-983D-CDCCCDE44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Hi, my name is Hana Qudsi and I am a senior studying computer engineering at</a:t>
            </a:r>
            <a:r>
              <a:rPr lang="en-US" baseline="0" dirty="0" smtClean="0"/>
              <a:t> Cornell University. For our final project for our senior design course, my partner and I developed a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-Based Respiration Monitor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Respiration rate, which</a:t>
            </a:r>
            <a:r>
              <a:rPr lang="en-US" sz="1200" baseline="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is how fast a person is breathing,</a:t>
            </a:r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is a standard physiological measurement taken for monitoring a patient.</a:t>
            </a:r>
          </a:p>
          <a:p>
            <a:endParaRPr lang="en-US" sz="12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Existing respiration monitors used in medical centers are unsuitable for low-resource environments.</a:t>
            </a:r>
          </a:p>
          <a:p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	- Require stable power</a:t>
            </a:r>
            <a:r>
              <a:rPr lang="en-US" sz="1200" baseline="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supply</a:t>
            </a:r>
          </a:p>
          <a:p>
            <a:r>
              <a:rPr lang="en-US" sz="1200" baseline="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	- Designed to be stationary </a:t>
            </a:r>
          </a:p>
          <a:p>
            <a:endParaRPr lang="en-US" sz="1200" baseline="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US" sz="1200" baseline="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In designing our project we wanted to address these needs</a:t>
            </a:r>
          </a:p>
          <a:p>
            <a:endParaRPr lang="en-US" sz="12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 patient's breathing rate is calculated through temperature changes that occur when they breathe into a mask which has an embedded </a:t>
            </a:r>
            <a:r>
              <a:rPr lang="en-US" sz="12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thermistor</a:t>
            </a:r>
            <a:r>
              <a:rPr lang="en-US" sz="1200" baseline="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and microphone</a:t>
            </a:r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12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device generates an alarm signal when the patient stops breathing </a:t>
            </a:r>
          </a:p>
          <a:p>
            <a:endParaRPr lang="en-US" sz="12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An additional</a:t>
            </a:r>
            <a:r>
              <a:rPr lang="en-US" sz="1200" baseline="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feature of our device is a</a:t>
            </a:r>
            <a:r>
              <a:rPr 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low-battery indicator signal that is generated when the battery powering the device dips below a threshold voltage.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four major components of our hardware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important feature is how we sample the </a:t>
            </a:r>
            <a:r>
              <a:rPr lang="en-US" dirty="0" err="1" smtClean="0"/>
              <a:t>thermistor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voltage across the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 is proportional to the respiration rate of the patient, and produces a nice sinusoidal curve when a person inhales and exhales. The MCU samples this voltage using a voltage divider.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found the amplitude of the direct signal from the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 too small for the MCU to sample correctly, so we used an op amp with a gain of 4 to increase the resolution.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prevent noise from also being amplified, we pass the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 signal through a high pass filter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implement our “low battery” indicator functionality we first low pass filter the voltage input from the battery.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then use a voltage divider to convert the voltage range from a 0-9 V scale to 0-5 V to prevent damage to the MCU when it samples this 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respiration rate is measured by using an analog comparator (AC) to compare the amplified voltage across the </a:t>
            </a:r>
            <a:r>
              <a:rPr lang="en-US" sz="1200" dirty="0" err="1" smtClean="0"/>
              <a:t>thermistor</a:t>
            </a:r>
            <a:r>
              <a:rPr lang="en-US" sz="1200" dirty="0" smtClean="0"/>
              <a:t> to a reference voltage.</a:t>
            </a:r>
          </a:p>
          <a:p>
            <a:endParaRPr lang="en-US" sz="1200" dirty="0" smtClean="0"/>
          </a:p>
          <a:p>
            <a:r>
              <a:rPr lang="en-US" sz="1200" dirty="0" smtClean="0"/>
              <a:t>Since the respiratory signal is approximately equivalent to a sine wave with a DC offset, the reference voltage  is chosen to be at the DC offset. </a:t>
            </a:r>
          </a:p>
          <a:p>
            <a:endParaRPr lang="en-US" sz="1200" dirty="0" smtClean="0"/>
          </a:p>
          <a:p>
            <a:r>
              <a:rPr lang="en-US" sz="1200" dirty="0" smtClean="0"/>
              <a:t>This</a:t>
            </a:r>
            <a:r>
              <a:rPr lang="en-US" sz="1200" baseline="0" dirty="0" smtClean="0"/>
              <a:t> DC offset changes from patient to patient. For example an adult may have a stronger signal than an infant.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automatically determine the reference voltage for a patient we use this low pass filter to average the value of the incoming 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high level diagram</a:t>
            </a:r>
            <a:r>
              <a:rPr lang="en-US" baseline="0" dirty="0" smtClean="0"/>
              <a:t> representing all the tasks we programmed the microcontroller to 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microcontroller we used for this project was</a:t>
            </a:r>
            <a:r>
              <a:rPr lang="en-US" baseline="0" dirty="0" smtClean="0"/>
              <a:t> an AtMega1284p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-Samples battery about once a minute.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-Samples from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 about once a second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-If it detects 10 consecutive “no breaths” from the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, meaning that the MCU samples are close in value, or </a:t>
            </a:r>
            <a:r>
              <a:rPr lang="en-US" baseline="0" dirty="0" err="1" smtClean="0"/>
              <a:t>flatlining</a:t>
            </a:r>
            <a:r>
              <a:rPr lang="en-US" baseline="0" dirty="0" smtClean="0"/>
              <a:t>, MCU takes a sample from the microphone to see if the patient is talking (or crying for babies). This was found to significantly reduce false positive alarms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-If the patient is determined not to be breathing or making noise, the MCU sends a PWM signal to the piezoelectric speaker to generate an alarm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Since a person’s breathing is not constant, it won’t be a perfect sinusoidal wave. For our respiration  rate calculation, we calculate a weighted average the new sample taken with the previous respiration rate 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-When a user pushes a  button on the device, this respiration rate is displayed onto an LCD in breaths per minute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graph</a:t>
            </a:r>
            <a:r>
              <a:rPr lang="en-US" baseline="0" dirty="0" smtClean="0"/>
              <a:t> show the original signal coming from the </a:t>
            </a:r>
            <a:r>
              <a:rPr lang="en-US" baseline="0" dirty="0" err="1" smtClean="0"/>
              <a:t>thermistor</a:t>
            </a:r>
            <a:r>
              <a:rPr lang="en-US" baseline="0" dirty="0" smtClean="0"/>
              <a:t> (at the bottom) and a filtered and amplified version at the top. The top signal is actually displayed on a different scale, so its amplitude is even greater than it seems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averaging algorithm calculates the respiration rate to be within 10% of its actual value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our design features to conserve battery power was to power the LCD only when a user actively wanted to see the patient’s respiration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0D90-BDAE-4515-983D-CDCCCDE44F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DC51-A1CA-41E0-B570-B8A4BA3B9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96356-33EF-45AF-8C4C-1C504741D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419A5-9C04-4D55-A1DA-4CC68962E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B3003-6CC3-44D2-A7A6-75D8512EC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EF746-0C6F-41FA-8994-EA55D6B8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024B9-BBF1-46CB-8F65-A96DE04B3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08B2E-0BFC-4A33-8060-5B4751B8C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3CFA5-C797-4976-ACA7-578998E1D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6CD4B-6466-4F6A-B925-2ADD61CDA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7C383-D591-4C06-B853-EA5E593FC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DD9B0-E13A-437C-AEBF-0878FC35C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F057E71E-CC09-42AA-9D1C-7AEAC7A6D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 M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 MT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 MT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MT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MT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MT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MT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MT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MT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resp_monitor_clip.mov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people.ece.cornell.edu/land/courses/ece4760/FinalProjects/f2012/htq2_mg573/htq2_mg573/index.htm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7D82CD01-50E1-4C54-B0C4-A4DE7C3092E0}" type="slidenum">
              <a:rPr lang="en-US"/>
              <a:pPr/>
              <a:t>1</a:t>
            </a:fld>
            <a:endParaRPr lang="en-US"/>
          </a:p>
        </p:txBody>
      </p:sp>
      <p:pic>
        <p:nvPicPr>
          <p:cNvPr id="20" name="Picture 19" descr="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1" name="Text Placeholder 294"/>
          <p:cNvSpPr txBox="1">
            <a:spLocks/>
          </p:cNvSpPr>
          <p:nvPr/>
        </p:nvSpPr>
        <p:spPr>
          <a:xfrm>
            <a:off x="533400" y="4300557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75457" marR="0" lvl="0" indent="-1175457" defTabSz="3134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Hana Qudsi,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Maneesh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Gupta</a:t>
            </a:r>
          </a:p>
          <a:p>
            <a:pPr marL="1175457" indent="-1175457" defTabSz="3134552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ysClr val="window" lastClr="FFFFFF"/>
                </a:solidFill>
                <a:latin typeface="Calibri"/>
              </a:rPr>
              <a:t>Cornell </a:t>
            </a:r>
            <a:r>
              <a:rPr lang="en-US" sz="2200" dirty="0" smtClean="0">
                <a:solidFill>
                  <a:sysClr val="window" lastClr="FFFFFF"/>
                </a:solidFill>
                <a:latin typeface="Calibri"/>
              </a:rPr>
              <a:t>University</a:t>
            </a:r>
          </a:p>
          <a:p>
            <a:pPr marL="1175457" indent="-1175457" defTabSz="3134552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 smtClean="0">
                <a:solidFill>
                  <a:sysClr val="window" lastClr="FFFFFF"/>
                </a:solidFill>
                <a:latin typeface="Calibri"/>
              </a:rPr>
              <a:t>School </a:t>
            </a:r>
            <a:r>
              <a:rPr lang="en-US" sz="2200" dirty="0">
                <a:solidFill>
                  <a:sysClr val="window" lastClr="FFFFFF"/>
                </a:solidFill>
                <a:latin typeface="Calibri"/>
              </a:rPr>
              <a:t>of Electrical and Computer Engineering</a:t>
            </a:r>
          </a:p>
          <a:p>
            <a:pPr marL="1175457" marR="0" lvl="0" indent="-1175457" defTabSz="3134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Placeholder 295"/>
          <p:cNvSpPr txBox="1">
            <a:spLocks/>
          </p:cNvSpPr>
          <p:nvPr/>
        </p:nvSpPr>
        <p:spPr>
          <a:xfrm>
            <a:off x="1828800" y="4191000"/>
            <a:ext cx="6934200" cy="4143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75457" marR="0" lvl="0" indent="-1175457" defTabSz="3134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Placeholder 296"/>
          <p:cNvSpPr txBox="1">
            <a:spLocks/>
          </p:cNvSpPr>
          <p:nvPr/>
        </p:nvSpPr>
        <p:spPr>
          <a:xfrm>
            <a:off x="1828800" y="2121038"/>
            <a:ext cx="7315200" cy="1170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75457" marR="0" lvl="0" indent="-1175457" defTabSz="31345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Thermistor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-Based Respiration Monitor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Tm="194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RESULTS (</a:t>
            </a:r>
            <a:r>
              <a:rPr lang="en-US" sz="3200" b="1" i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continued)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Piezoelectric speaker is activated when patient is not breathing or the battery is below 7.5V.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Alarm is automatically turned off when the patient begins to breathe again or makes 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7" descr="http://people.ece.cornell.edu/land/courses/ece4760/FinalProjects/f2012/htq2_mg573/htq2_mg573/images/display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54"/>
          <a:stretch/>
        </p:blipFill>
        <p:spPr bwMode="auto">
          <a:xfrm>
            <a:off x="1065769" y="1539240"/>
            <a:ext cx="2363231" cy="2412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 2013-05-03 08.09.05 PM.jpg"/>
          <p:cNvPicPr>
            <a:picLocks noChangeAspect="1"/>
          </p:cNvPicPr>
          <p:nvPr/>
        </p:nvPicPr>
        <p:blipFill>
          <a:blip r:embed="rId6"/>
          <a:srcRect t="11647" b="12851"/>
          <a:stretch>
            <a:fillRect/>
          </a:stretch>
        </p:blipFill>
        <p:spPr>
          <a:xfrm>
            <a:off x="533400" y="4191000"/>
            <a:ext cx="3733800" cy="21143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DEMO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resp_monitor_clip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52600" y="1752600"/>
            <a:ext cx="5638800" cy="4229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7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QUESTIONS?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	Additional details, as well as design schematics and source code can be found on our project page at:</a:t>
            </a:r>
            <a:r>
              <a:rPr lang="en-US" dirty="0" smtClean="0">
                <a:hlinkClick r:id="rId5"/>
              </a:rPr>
              <a:t> http://people.ece.cornell.edu/land/courses/ece4760/FinalProjects/f2012/htq2_mg573/htq2_mg573/index.htm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0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OVERVIEW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Respiration rate is a standard physiological measurement taken for monitoring a patient.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Existing respiration monitors used in traditional medical centers are unsuitable for low-resource environments.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 patient's breathing rate is calculated through temperature changes that occur when they breathe into a mask.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device generates an alarm signal when the patient stops breathing 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 low-battery indicator signal is generated when the battery powering the device dips below a threshold voltage.</a:t>
            </a:r>
            <a:endParaRPr lang="en-US" sz="2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8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HARDWARE DESIGN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THERMISTOR MEASUREMENT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microcontroller (MCU) samples the voltage across the </a:t>
            </a:r>
            <a:r>
              <a:rPr lang="en-US" sz="26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thermistor</a:t>
            </a:r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using a voltage divider.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This is proportional to the respiration rate of the patient.</a:t>
            </a:r>
          </a:p>
          <a:p>
            <a:pPr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41338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4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THERMISTOR</a:t>
            </a:r>
            <a:r>
              <a:rPr lang="en-US" sz="3200" b="1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 AMPLIFICATION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signal from the </a:t>
            </a:r>
            <a:r>
              <a:rPr lang="en-US" sz="20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thermistor</a:t>
            </a: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is on the order of 10 mV which is too small for the MCU sample.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An operational amplifier, with a gain of 4, is used to increase the resolution of the signal.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 time constant of 22 seconds is used to prevent noise from being amplified a high pass filter.</a:t>
            </a:r>
          </a:p>
          <a:p>
            <a:pPr>
              <a:buNone/>
            </a:pP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56" y="3429000"/>
            <a:ext cx="3576444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7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VOLTAGE</a:t>
            </a:r>
            <a:r>
              <a:rPr lang="en-US" sz="3200" b="1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 MEASUREMENT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voltage divider is used to convert the voltage range from 0-9V to 0-5V so that no damage is done to the MCU. 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low pass filter is to eliminate any high frequency signals that might occur.</a:t>
            </a:r>
            <a:endParaRPr lang="en-US" sz="2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27336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5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ANALOG COMPARATOR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Used to compare the amplified voltage across the </a:t>
            </a:r>
            <a:r>
              <a:rPr lang="en-US" sz="26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thermistor</a:t>
            </a:r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to a reference voltage 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 low pass filter is use to automatically determine the reference voltage for a patient.</a:t>
            </a:r>
            <a:endParaRPr lang="en-US" sz="2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13" descr="C:\Users\Hana\Documents\Fall 2012\ECE 4760\circuit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733800"/>
            <a:ext cx="4749308" cy="15753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SOFTWARE DESIGN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Picture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28097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2392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RESULTS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Measures respiration rate with error of less than 10%</a:t>
            </a:r>
          </a:p>
          <a:p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Calibration and startup time is about 20 seconds</a:t>
            </a:r>
          </a:p>
          <a:p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LCD only receives power when the display button is held down</a:t>
            </a:r>
          </a:p>
          <a:p>
            <a:endParaRPr lang="en-US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B3003-6CC3-44D2-A7A6-75D8512EC5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250400" y="2514600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Original breathing signal (bottom)</a:t>
            </a:r>
          </a:p>
          <a:p>
            <a:r>
              <a:rPr lang="en-US" sz="1600" dirty="0" smtClean="0">
                <a:latin typeface="Trebuchet MS" pitchFamily="34" charset="0"/>
              </a:rPr>
              <a:t>Filtered and amplified signal (top)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>
            <a:off x="764203" y="4189432"/>
            <a:ext cx="3350597" cy="68736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MT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sym typeface="Calibri" pitchFamily="34" charset="0"/>
              </a:rPr>
              <a:t>Original breathing signal (bottom)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MT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sym typeface="Calibri" pitchFamily="34" charset="0"/>
              </a:rPr>
              <a:t>Filtered and amplified signal (top)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19" name="Picture Placeholder 77" descr="breathing dat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8183" t="15073" r="21276" b="23202"/>
          <a:stretch>
            <a:fillRect/>
          </a:stretch>
        </p:blipFill>
        <p:spPr>
          <a:xfrm>
            <a:off x="1132694" y="2065317"/>
            <a:ext cx="2687612" cy="1763792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35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5|26.5|25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3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4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7.3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Default - Blank">
  <a:themeElements>
    <a:clrScheme name="Default -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Pages>0</Pages>
  <Words>979</Words>
  <Characters>0</Characters>
  <Application>Microsoft Office PowerPoint</Application>
  <PresentationFormat>On-screen Show (4:3)</PresentationFormat>
  <Lines>0</Lines>
  <Paragraphs>122</Paragraphs>
  <Slides>12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- Blank</vt:lpstr>
      <vt:lpstr>Slide 1</vt:lpstr>
      <vt:lpstr>OVERVIEW</vt:lpstr>
      <vt:lpstr>HARDWARE DESIGN</vt:lpstr>
      <vt:lpstr>THERMISTOR MEASUREMENT</vt:lpstr>
      <vt:lpstr>THERMISTOR AMPLIFICATION</vt:lpstr>
      <vt:lpstr>VOLTAGE MEASUREMENT</vt:lpstr>
      <vt:lpstr>ANALOG COMPARATOR</vt:lpstr>
      <vt:lpstr>SOFTWARE DESIGN</vt:lpstr>
      <vt:lpstr>RESULTS</vt:lpstr>
      <vt:lpstr>RESULTS (continued)</vt:lpstr>
      <vt:lpstr>DEMO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Bruce</dc:creator>
  <cp:lastModifiedBy>Hana Qudsi</cp:lastModifiedBy>
  <cp:revision>36</cp:revision>
  <dcterms:modified xsi:type="dcterms:W3CDTF">2013-05-04T05:04:29Z</dcterms:modified>
</cp:coreProperties>
</file>