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2" r:id="rId3"/>
    <p:sldId id="257" r:id="rId4"/>
    <p:sldId id="271" r:id="rId5"/>
    <p:sldId id="263" r:id="rId6"/>
    <p:sldId id="276" r:id="rId7"/>
    <p:sldId id="277" r:id="rId8"/>
    <p:sldId id="278" r:id="rId9"/>
    <p:sldId id="279" r:id="rId10"/>
    <p:sldId id="281" r:id="rId11"/>
    <p:sldId id="258" r:id="rId12"/>
    <p:sldId id="275" r:id="rId13"/>
    <p:sldId id="259" r:id="rId14"/>
    <p:sldId id="260" r:id="rId15"/>
    <p:sldId id="272" r:id="rId16"/>
    <p:sldId id="273" r:id="rId17"/>
    <p:sldId id="274" r:id="rId18"/>
    <p:sldId id="280" r:id="rId19"/>
    <p:sldId id="267" r:id="rId20"/>
    <p:sldId id="268" r:id="rId21"/>
    <p:sldId id="266" r:id="rId22"/>
    <p:sldId id="265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9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2E7E7-9F60-425D-8B67-472F9C5D00E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AF32CF-0414-45C9-8B96-17550CC231E0}">
      <dgm:prSet phldrT="[Text]"/>
      <dgm:spPr/>
      <dgm:t>
        <a:bodyPr/>
        <a:lstStyle/>
        <a:p>
          <a:r>
            <a:rPr lang="en-US" dirty="0" smtClean="0"/>
            <a:t>LSI</a:t>
          </a:r>
          <a:endParaRPr lang="en-US" dirty="0"/>
        </a:p>
      </dgm:t>
    </dgm:pt>
    <dgm:pt modelId="{353D936D-918D-4D13-B341-42AB0E1F4646}" type="parTrans" cxnId="{7828AC21-73E6-4D09-8CC8-37DA3CF16FB3}">
      <dgm:prSet/>
      <dgm:spPr/>
      <dgm:t>
        <a:bodyPr/>
        <a:lstStyle/>
        <a:p>
          <a:endParaRPr lang="en-US"/>
        </a:p>
      </dgm:t>
    </dgm:pt>
    <dgm:pt modelId="{C45EE077-FB8F-4DC9-B73F-F7D724DE1673}" type="sibTrans" cxnId="{7828AC21-73E6-4D09-8CC8-37DA3CF16FB3}">
      <dgm:prSet/>
      <dgm:spPr/>
      <dgm:t>
        <a:bodyPr/>
        <a:lstStyle/>
        <a:p>
          <a:endParaRPr lang="en-US"/>
        </a:p>
      </dgm:t>
    </dgm:pt>
    <dgm:pt modelId="{55B4C845-7EEB-492D-A3B8-547FE40E8A59}">
      <dgm:prSet phldrT="[Text]"/>
      <dgm:spPr/>
      <dgm:t>
        <a:bodyPr/>
        <a:lstStyle/>
        <a:p>
          <a:r>
            <a:rPr lang="en-US" dirty="0" smtClean="0"/>
            <a:t>Body on chip</a:t>
          </a:r>
          <a:endParaRPr lang="en-US" dirty="0"/>
        </a:p>
      </dgm:t>
    </dgm:pt>
    <dgm:pt modelId="{757BBAAA-2242-4C22-8036-8FF578ECD7AF}" type="parTrans" cxnId="{419E6DC8-5F1B-4420-83FF-A699154456C0}">
      <dgm:prSet/>
      <dgm:spPr/>
      <dgm:t>
        <a:bodyPr/>
        <a:lstStyle/>
        <a:p>
          <a:endParaRPr lang="en-US"/>
        </a:p>
      </dgm:t>
    </dgm:pt>
    <dgm:pt modelId="{2EF2835B-8598-4B20-90E9-EBB202A0AC07}" type="sibTrans" cxnId="{419E6DC8-5F1B-4420-83FF-A699154456C0}">
      <dgm:prSet/>
      <dgm:spPr/>
      <dgm:t>
        <a:bodyPr/>
        <a:lstStyle/>
        <a:p>
          <a:endParaRPr lang="en-US"/>
        </a:p>
      </dgm:t>
    </dgm:pt>
    <dgm:pt modelId="{4A0922AB-7C03-4102-AF6A-F40D10BB46FE}">
      <dgm:prSet phldrT="[Text]"/>
      <dgm:spPr/>
      <dgm:t>
        <a:bodyPr/>
        <a:lstStyle/>
        <a:p>
          <a:r>
            <a:rPr lang="en-US" dirty="0" smtClean="0"/>
            <a:t>Concentration gradient</a:t>
          </a:r>
          <a:endParaRPr lang="en-US" dirty="0"/>
        </a:p>
      </dgm:t>
    </dgm:pt>
    <dgm:pt modelId="{252F986E-062A-443D-8752-41811A2089FA}" type="parTrans" cxnId="{2D5CB673-1414-48F7-BD42-AA270FF57596}">
      <dgm:prSet/>
      <dgm:spPr/>
      <dgm:t>
        <a:bodyPr/>
        <a:lstStyle/>
        <a:p>
          <a:endParaRPr lang="en-US"/>
        </a:p>
      </dgm:t>
    </dgm:pt>
    <dgm:pt modelId="{1C7157CF-95FF-4FF2-B5D2-EEF88B40ADC8}" type="sibTrans" cxnId="{2D5CB673-1414-48F7-BD42-AA270FF57596}">
      <dgm:prSet/>
      <dgm:spPr/>
      <dgm:t>
        <a:bodyPr/>
        <a:lstStyle/>
        <a:p>
          <a:endParaRPr lang="en-US"/>
        </a:p>
      </dgm:t>
    </dgm:pt>
    <dgm:pt modelId="{34CD3687-A9FA-4A78-A0F7-165047F56893}">
      <dgm:prSet phldrT="[Text]"/>
      <dgm:spPr/>
      <dgm:t>
        <a:bodyPr/>
        <a:lstStyle/>
        <a:p>
          <a:r>
            <a:rPr lang="en-US" dirty="0" smtClean="0"/>
            <a:t>Sperm sorter for IVF</a:t>
          </a:r>
          <a:endParaRPr lang="en-US" dirty="0"/>
        </a:p>
      </dgm:t>
    </dgm:pt>
    <dgm:pt modelId="{DF451DD1-D1CA-4B67-87FF-E085E1262BA6}" type="parTrans" cxnId="{E3A25EA6-678C-4045-BD52-5728E3A0A353}">
      <dgm:prSet/>
      <dgm:spPr/>
      <dgm:t>
        <a:bodyPr/>
        <a:lstStyle/>
        <a:p>
          <a:endParaRPr lang="en-US"/>
        </a:p>
      </dgm:t>
    </dgm:pt>
    <dgm:pt modelId="{6CDC507C-3349-4FA2-956E-4DCCA2FBD833}" type="sibTrans" cxnId="{E3A25EA6-678C-4045-BD52-5728E3A0A353}">
      <dgm:prSet/>
      <dgm:spPr/>
      <dgm:t>
        <a:bodyPr/>
        <a:lstStyle/>
        <a:p>
          <a:endParaRPr lang="en-US"/>
        </a:p>
      </dgm:t>
    </dgm:pt>
    <dgm:pt modelId="{9D8B78E4-ED9D-40A4-81F3-23667780B40E}">
      <dgm:prSet phldrT="[Text]"/>
      <dgm:spPr/>
      <dgm:t>
        <a:bodyPr/>
        <a:lstStyle/>
        <a:p>
          <a:r>
            <a:rPr lang="en-US" dirty="0" smtClean="0"/>
            <a:t>Portable medical diagnostics</a:t>
          </a:r>
          <a:endParaRPr lang="en-US" dirty="0"/>
        </a:p>
      </dgm:t>
    </dgm:pt>
    <dgm:pt modelId="{92C92EC2-DBCA-48AE-9133-6D2AF52963B2}" type="parTrans" cxnId="{7B876FCA-FCBE-42CE-87F1-981B1DC512DC}">
      <dgm:prSet/>
      <dgm:spPr/>
      <dgm:t>
        <a:bodyPr/>
        <a:lstStyle/>
        <a:p>
          <a:endParaRPr lang="en-US"/>
        </a:p>
      </dgm:t>
    </dgm:pt>
    <dgm:pt modelId="{DF8CF4D4-2C30-45A1-9D1F-20BB0CB714A9}" type="sibTrans" cxnId="{7B876FCA-FCBE-42CE-87F1-981B1DC512DC}">
      <dgm:prSet/>
      <dgm:spPr/>
      <dgm:t>
        <a:bodyPr/>
        <a:lstStyle/>
        <a:p>
          <a:endParaRPr lang="en-US"/>
        </a:p>
      </dgm:t>
    </dgm:pt>
    <dgm:pt modelId="{12948249-327A-4063-8DC5-72D089A7267F}">
      <dgm:prSet phldrT="[Text]"/>
      <dgm:spPr/>
      <dgm:t>
        <a:bodyPr/>
        <a:lstStyle/>
        <a:p>
          <a:r>
            <a:rPr lang="en-US" dirty="0" smtClean="0"/>
            <a:t>Traction force microscopy</a:t>
          </a:r>
          <a:endParaRPr lang="en-US" dirty="0"/>
        </a:p>
      </dgm:t>
    </dgm:pt>
    <dgm:pt modelId="{33312257-BB4C-485F-9D92-59961AE3637A}" type="parTrans" cxnId="{D0AD84EB-8D8A-4252-8847-D29258539BED}">
      <dgm:prSet/>
      <dgm:spPr/>
      <dgm:t>
        <a:bodyPr/>
        <a:lstStyle/>
        <a:p>
          <a:endParaRPr lang="en-US"/>
        </a:p>
      </dgm:t>
    </dgm:pt>
    <dgm:pt modelId="{798B7546-75AB-456D-BC5B-3741E4287E93}" type="sibTrans" cxnId="{D0AD84EB-8D8A-4252-8847-D29258539BED}">
      <dgm:prSet/>
      <dgm:spPr/>
      <dgm:t>
        <a:bodyPr/>
        <a:lstStyle/>
        <a:p>
          <a:endParaRPr lang="en-US"/>
        </a:p>
      </dgm:t>
    </dgm:pt>
    <dgm:pt modelId="{94522A5D-BE44-475C-8E42-484882085D81}" type="pres">
      <dgm:prSet presAssocID="{ADD2E7E7-9F60-425D-8B67-472F9C5D00E9}" presName="Name0" presStyleCnt="0">
        <dgm:presLayoutVars>
          <dgm:dir/>
          <dgm:resizeHandles val="exact"/>
        </dgm:presLayoutVars>
      </dgm:prSet>
      <dgm:spPr/>
    </dgm:pt>
    <dgm:pt modelId="{B414A00E-7553-4A3A-9698-1AAFB4189567}" type="pres">
      <dgm:prSet presAssocID="{60AF32CF-0414-45C9-8B96-17550CC231E0}" presName="compNode" presStyleCnt="0"/>
      <dgm:spPr/>
    </dgm:pt>
    <dgm:pt modelId="{F04CA538-9734-480E-B92E-6114C75B8D6E}" type="pres">
      <dgm:prSet presAssocID="{60AF32CF-0414-45C9-8B96-17550CC231E0}" presName="pictRect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8F486B-6678-4D0C-B30D-7A2C35579252}" type="pres">
      <dgm:prSet presAssocID="{60AF32CF-0414-45C9-8B96-17550CC231E0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A0452-079F-43FF-8724-6FC3CD7D9A39}" type="pres">
      <dgm:prSet presAssocID="{C45EE077-FB8F-4DC9-B73F-F7D724DE1673}" presName="sibTrans" presStyleLbl="sibTrans2D1" presStyleIdx="0" presStyleCnt="0"/>
      <dgm:spPr/>
    </dgm:pt>
    <dgm:pt modelId="{B2DC38BA-0CF9-4AA7-BC7C-42540CFE1A3E}" type="pres">
      <dgm:prSet presAssocID="{55B4C845-7EEB-492D-A3B8-547FE40E8A59}" presName="compNode" presStyleCnt="0"/>
      <dgm:spPr/>
    </dgm:pt>
    <dgm:pt modelId="{91965737-98A9-4FB9-BE17-98E0890031DF}" type="pres">
      <dgm:prSet presAssocID="{55B4C845-7EEB-492D-A3B8-547FE40E8A59}" presName="pictRect" presStyleLbl="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1A3BE74-E5A4-41B6-A433-D9EBE6686A35}" type="pres">
      <dgm:prSet presAssocID="{55B4C845-7EEB-492D-A3B8-547FE40E8A59}" presName="textRect" presStyleLbl="revTx" presStyleIdx="1" presStyleCnt="6">
        <dgm:presLayoutVars>
          <dgm:bulletEnabled val="1"/>
        </dgm:presLayoutVars>
      </dgm:prSet>
      <dgm:spPr/>
    </dgm:pt>
    <dgm:pt modelId="{4551C260-E8CB-4721-B7E3-20298D94DD3E}" type="pres">
      <dgm:prSet presAssocID="{2EF2835B-8598-4B20-90E9-EBB202A0AC07}" presName="sibTrans" presStyleLbl="sibTrans2D1" presStyleIdx="0" presStyleCnt="0"/>
      <dgm:spPr/>
    </dgm:pt>
    <dgm:pt modelId="{26D4469D-D187-4D15-9A26-68EF481E55BF}" type="pres">
      <dgm:prSet presAssocID="{4A0922AB-7C03-4102-AF6A-F40D10BB46FE}" presName="compNode" presStyleCnt="0"/>
      <dgm:spPr/>
    </dgm:pt>
    <dgm:pt modelId="{B3F20287-7F2A-43B6-A80F-696C7BCC9C2A}" type="pres">
      <dgm:prSet presAssocID="{4A0922AB-7C03-4102-AF6A-F40D10BB46FE}" presName="pictRect" presStyleLbl="nod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2FC4407-1744-4C36-81A7-90EE627F40B9}" type="pres">
      <dgm:prSet presAssocID="{4A0922AB-7C03-4102-AF6A-F40D10BB46FE}" presName="textRect" presStyleLbl="revTx" presStyleIdx="2" presStyleCnt="6">
        <dgm:presLayoutVars>
          <dgm:bulletEnabled val="1"/>
        </dgm:presLayoutVars>
      </dgm:prSet>
      <dgm:spPr/>
    </dgm:pt>
    <dgm:pt modelId="{34775B3D-A470-45C9-8FE7-A2A239680759}" type="pres">
      <dgm:prSet presAssocID="{1C7157CF-95FF-4FF2-B5D2-EEF88B40ADC8}" presName="sibTrans" presStyleLbl="sibTrans2D1" presStyleIdx="0" presStyleCnt="0"/>
      <dgm:spPr/>
    </dgm:pt>
    <dgm:pt modelId="{F2F1316A-9FE2-4533-B121-8922EA63F40C}" type="pres">
      <dgm:prSet presAssocID="{34CD3687-A9FA-4A78-A0F7-165047F56893}" presName="compNode" presStyleCnt="0"/>
      <dgm:spPr/>
    </dgm:pt>
    <dgm:pt modelId="{A6C28489-61CF-4C0B-826B-91E7FF68B23A}" type="pres">
      <dgm:prSet presAssocID="{34CD3687-A9FA-4A78-A0F7-165047F56893}" presName="pictRect" presStyleLbl="nod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A0BB0A0-DEB4-4E3D-9555-0615057F747C}" type="pres">
      <dgm:prSet presAssocID="{34CD3687-A9FA-4A78-A0F7-165047F56893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73182-E05C-4CCA-AF9E-EBC14CEC16C8}" type="pres">
      <dgm:prSet presAssocID="{6CDC507C-3349-4FA2-956E-4DCCA2FBD833}" presName="sibTrans" presStyleLbl="sibTrans2D1" presStyleIdx="0" presStyleCnt="0"/>
      <dgm:spPr/>
    </dgm:pt>
    <dgm:pt modelId="{19021760-BEED-4578-A323-5A7CA8286573}" type="pres">
      <dgm:prSet presAssocID="{12948249-327A-4063-8DC5-72D089A7267F}" presName="compNode" presStyleCnt="0"/>
      <dgm:spPr/>
    </dgm:pt>
    <dgm:pt modelId="{FB26E960-0626-45A6-ACEF-CB73D458065C}" type="pres">
      <dgm:prSet presAssocID="{12948249-327A-4063-8DC5-72D089A7267F}" presName="pictRect" presStyleLbl="nod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DB729DB-70A5-41BE-A50E-893628EC0D26}" type="pres">
      <dgm:prSet presAssocID="{12948249-327A-4063-8DC5-72D089A7267F}" presName="textRect" presStyleLbl="revTx" presStyleIdx="4" presStyleCnt="6">
        <dgm:presLayoutVars>
          <dgm:bulletEnabled val="1"/>
        </dgm:presLayoutVars>
      </dgm:prSet>
      <dgm:spPr/>
    </dgm:pt>
    <dgm:pt modelId="{4F5BB734-6821-4233-8467-28214EA8B2BA}" type="pres">
      <dgm:prSet presAssocID="{798B7546-75AB-456D-BC5B-3741E4287E93}" presName="sibTrans" presStyleLbl="sibTrans2D1" presStyleIdx="0" presStyleCnt="0"/>
      <dgm:spPr/>
    </dgm:pt>
    <dgm:pt modelId="{1CCC2028-A440-4C41-A2C4-1AB856CD08CC}" type="pres">
      <dgm:prSet presAssocID="{9D8B78E4-ED9D-40A4-81F3-23667780B40E}" presName="compNode" presStyleCnt="0"/>
      <dgm:spPr/>
    </dgm:pt>
    <dgm:pt modelId="{E367096B-A4A9-4BE2-813E-46BB5428853C}" type="pres">
      <dgm:prSet presAssocID="{9D8B78E4-ED9D-40A4-81F3-23667780B40E}" presName="pictRect" presStyleLbl="nod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B96673AB-C738-4823-9845-92B8071383C3}" type="pres">
      <dgm:prSet presAssocID="{9D8B78E4-ED9D-40A4-81F3-23667780B40E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D0AD84EB-8D8A-4252-8847-D29258539BED}" srcId="{ADD2E7E7-9F60-425D-8B67-472F9C5D00E9}" destId="{12948249-327A-4063-8DC5-72D089A7267F}" srcOrd="4" destOrd="0" parTransId="{33312257-BB4C-485F-9D92-59961AE3637A}" sibTransId="{798B7546-75AB-456D-BC5B-3741E4287E93}"/>
    <dgm:cxn modelId="{2D5CB673-1414-48F7-BD42-AA270FF57596}" srcId="{ADD2E7E7-9F60-425D-8B67-472F9C5D00E9}" destId="{4A0922AB-7C03-4102-AF6A-F40D10BB46FE}" srcOrd="2" destOrd="0" parTransId="{252F986E-062A-443D-8752-41811A2089FA}" sibTransId="{1C7157CF-95FF-4FF2-B5D2-EEF88B40ADC8}"/>
    <dgm:cxn modelId="{419E6DC8-5F1B-4420-83FF-A699154456C0}" srcId="{ADD2E7E7-9F60-425D-8B67-472F9C5D00E9}" destId="{55B4C845-7EEB-492D-A3B8-547FE40E8A59}" srcOrd="1" destOrd="0" parTransId="{757BBAAA-2242-4C22-8036-8FF578ECD7AF}" sibTransId="{2EF2835B-8598-4B20-90E9-EBB202A0AC07}"/>
    <dgm:cxn modelId="{8A5981B7-DE5D-4ECE-BD29-6B3AD52DA6B5}" type="presOf" srcId="{798B7546-75AB-456D-BC5B-3741E4287E93}" destId="{4F5BB734-6821-4233-8467-28214EA8B2BA}" srcOrd="0" destOrd="0" presId="urn:microsoft.com/office/officeart/2005/8/layout/pList1"/>
    <dgm:cxn modelId="{4A040EC4-CB5F-4194-9A85-D208E9B6DB84}" type="presOf" srcId="{12948249-327A-4063-8DC5-72D089A7267F}" destId="{FDB729DB-70A5-41BE-A50E-893628EC0D26}" srcOrd="0" destOrd="0" presId="urn:microsoft.com/office/officeart/2005/8/layout/pList1"/>
    <dgm:cxn modelId="{0156EDFB-9034-4552-B0CF-17873CCFECC2}" type="presOf" srcId="{34CD3687-A9FA-4A78-A0F7-165047F56893}" destId="{AA0BB0A0-DEB4-4E3D-9555-0615057F747C}" srcOrd="0" destOrd="0" presId="urn:microsoft.com/office/officeart/2005/8/layout/pList1"/>
    <dgm:cxn modelId="{7828AC21-73E6-4D09-8CC8-37DA3CF16FB3}" srcId="{ADD2E7E7-9F60-425D-8B67-472F9C5D00E9}" destId="{60AF32CF-0414-45C9-8B96-17550CC231E0}" srcOrd="0" destOrd="0" parTransId="{353D936D-918D-4D13-B341-42AB0E1F4646}" sibTransId="{C45EE077-FB8F-4DC9-B73F-F7D724DE1673}"/>
    <dgm:cxn modelId="{7B876FCA-FCBE-42CE-87F1-981B1DC512DC}" srcId="{ADD2E7E7-9F60-425D-8B67-472F9C5D00E9}" destId="{9D8B78E4-ED9D-40A4-81F3-23667780B40E}" srcOrd="5" destOrd="0" parTransId="{92C92EC2-DBCA-48AE-9133-6D2AF52963B2}" sibTransId="{DF8CF4D4-2C30-45A1-9D1F-20BB0CB714A9}"/>
    <dgm:cxn modelId="{E20CDE24-8980-448B-B0E5-9DC9C2CAD673}" type="presOf" srcId="{60AF32CF-0414-45C9-8B96-17550CC231E0}" destId="{B18F486B-6678-4D0C-B30D-7A2C35579252}" srcOrd="0" destOrd="0" presId="urn:microsoft.com/office/officeart/2005/8/layout/pList1"/>
    <dgm:cxn modelId="{F19A7313-F5EF-410F-A05E-E23607F1DC0A}" type="presOf" srcId="{ADD2E7E7-9F60-425D-8B67-472F9C5D00E9}" destId="{94522A5D-BE44-475C-8E42-484882085D81}" srcOrd="0" destOrd="0" presId="urn:microsoft.com/office/officeart/2005/8/layout/pList1"/>
    <dgm:cxn modelId="{294C5F5F-B8A2-4560-9F76-15AB6609336C}" type="presOf" srcId="{4A0922AB-7C03-4102-AF6A-F40D10BB46FE}" destId="{02FC4407-1744-4C36-81A7-90EE627F40B9}" srcOrd="0" destOrd="0" presId="urn:microsoft.com/office/officeart/2005/8/layout/pList1"/>
    <dgm:cxn modelId="{E5DE4CDC-CC55-4BA1-9B0B-B83048A7AED6}" type="presOf" srcId="{55B4C845-7EEB-492D-A3B8-547FE40E8A59}" destId="{A1A3BE74-E5A4-41B6-A433-D9EBE6686A35}" srcOrd="0" destOrd="0" presId="urn:microsoft.com/office/officeart/2005/8/layout/pList1"/>
    <dgm:cxn modelId="{3B830524-6CAA-4C98-A809-0AB595CAD242}" type="presOf" srcId="{2EF2835B-8598-4B20-90E9-EBB202A0AC07}" destId="{4551C260-E8CB-4721-B7E3-20298D94DD3E}" srcOrd="0" destOrd="0" presId="urn:microsoft.com/office/officeart/2005/8/layout/pList1"/>
    <dgm:cxn modelId="{C813EDA0-29D8-4F96-9340-E8FAE019CE11}" type="presOf" srcId="{6CDC507C-3349-4FA2-956E-4DCCA2FBD833}" destId="{12773182-E05C-4CCA-AF9E-EBC14CEC16C8}" srcOrd="0" destOrd="0" presId="urn:microsoft.com/office/officeart/2005/8/layout/pList1"/>
    <dgm:cxn modelId="{E72AF7B3-D0F8-484F-97AB-E2C48BFF7852}" type="presOf" srcId="{9D8B78E4-ED9D-40A4-81F3-23667780B40E}" destId="{B96673AB-C738-4823-9845-92B8071383C3}" srcOrd="0" destOrd="0" presId="urn:microsoft.com/office/officeart/2005/8/layout/pList1"/>
    <dgm:cxn modelId="{21571205-2FB1-4FED-946A-E7ADD82EB8B0}" type="presOf" srcId="{C45EE077-FB8F-4DC9-B73F-F7D724DE1673}" destId="{32FA0452-079F-43FF-8724-6FC3CD7D9A39}" srcOrd="0" destOrd="0" presId="urn:microsoft.com/office/officeart/2005/8/layout/pList1"/>
    <dgm:cxn modelId="{33C855D5-6065-4A3E-BD97-9A2B5ABA9092}" type="presOf" srcId="{1C7157CF-95FF-4FF2-B5D2-EEF88B40ADC8}" destId="{34775B3D-A470-45C9-8FE7-A2A239680759}" srcOrd="0" destOrd="0" presId="urn:microsoft.com/office/officeart/2005/8/layout/pList1"/>
    <dgm:cxn modelId="{E3A25EA6-678C-4045-BD52-5728E3A0A353}" srcId="{ADD2E7E7-9F60-425D-8B67-472F9C5D00E9}" destId="{34CD3687-A9FA-4A78-A0F7-165047F56893}" srcOrd="3" destOrd="0" parTransId="{DF451DD1-D1CA-4B67-87FF-E085E1262BA6}" sibTransId="{6CDC507C-3349-4FA2-956E-4DCCA2FBD833}"/>
    <dgm:cxn modelId="{432BFCF6-89A7-4DEF-812C-7C885CB6D034}" type="presParOf" srcId="{94522A5D-BE44-475C-8E42-484882085D81}" destId="{B414A00E-7553-4A3A-9698-1AAFB4189567}" srcOrd="0" destOrd="0" presId="urn:microsoft.com/office/officeart/2005/8/layout/pList1"/>
    <dgm:cxn modelId="{879F08C0-E2A1-4816-B66C-80DD85FA5E4E}" type="presParOf" srcId="{B414A00E-7553-4A3A-9698-1AAFB4189567}" destId="{F04CA538-9734-480E-B92E-6114C75B8D6E}" srcOrd="0" destOrd="0" presId="urn:microsoft.com/office/officeart/2005/8/layout/pList1"/>
    <dgm:cxn modelId="{81ACA3D0-13D4-496F-9E03-151664DCED81}" type="presParOf" srcId="{B414A00E-7553-4A3A-9698-1AAFB4189567}" destId="{B18F486B-6678-4D0C-B30D-7A2C35579252}" srcOrd="1" destOrd="0" presId="urn:microsoft.com/office/officeart/2005/8/layout/pList1"/>
    <dgm:cxn modelId="{6E8B7FE4-FFCC-4A0E-92B0-E5DD2F29133F}" type="presParOf" srcId="{94522A5D-BE44-475C-8E42-484882085D81}" destId="{32FA0452-079F-43FF-8724-6FC3CD7D9A39}" srcOrd="1" destOrd="0" presId="urn:microsoft.com/office/officeart/2005/8/layout/pList1"/>
    <dgm:cxn modelId="{25FEE99A-1BC8-44F9-B4F4-57A41005C1F7}" type="presParOf" srcId="{94522A5D-BE44-475C-8E42-484882085D81}" destId="{B2DC38BA-0CF9-4AA7-BC7C-42540CFE1A3E}" srcOrd="2" destOrd="0" presId="urn:microsoft.com/office/officeart/2005/8/layout/pList1"/>
    <dgm:cxn modelId="{A3994C71-0C54-4197-8A3E-3211CEB85DBF}" type="presParOf" srcId="{B2DC38BA-0CF9-4AA7-BC7C-42540CFE1A3E}" destId="{91965737-98A9-4FB9-BE17-98E0890031DF}" srcOrd="0" destOrd="0" presId="urn:microsoft.com/office/officeart/2005/8/layout/pList1"/>
    <dgm:cxn modelId="{5DF9124F-6961-420D-A774-30A51A276917}" type="presParOf" srcId="{B2DC38BA-0CF9-4AA7-BC7C-42540CFE1A3E}" destId="{A1A3BE74-E5A4-41B6-A433-D9EBE6686A35}" srcOrd="1" destOrd="0" presId="urn:microsoft.com/office/officeart/2005/8/layout/pList1"/>
    <dgm:cxn modelId="{2E003D36-8725-4590-BFB3-E4CF04D89DA5}" type="presParOf" srcId="{94522A5D-BE44-475C-8E42-484882085D81}" destId="{4551C260-E8CB-4721-B7E3-20298D94DD3E}" srcOrd="3" destOrd="0" presId="urn:microsoft.com/office/officeart/2005/8/layout/pList1"/>
    <dgm:cxn modelId="{E54D45DE-8A16-4C79-8A59-48034BD91BC6}" type="presParOf" srcId="{94522A5D-BE44-475C-8E42-484882085D81}" destId="{26D4469D-D187-4D15-9A26-68EF481E55BF}" srcOrd="4" destOrd="0" presId="urn:microsoft.com/office/officeart/2005/8/layout/pList1"/>
    <dgm:cxn modelId="{BF3E1B3E-A23E-4AF2-B77D-FFB568690D94}" type="presParOf" srcId="{26D4469D-D187-4D15-9A26-68EF481E55BF}" destId="{B3F20287-7F2A-43B6-A80F-696C7BCC9C2A}" srcOrd="0" destOrd="0" presId="urn:microsoft.com/office/officeart/2005/8/layout/pList1"/>
    <dgm:cxn modelId="{9B87C0C4-078A-48F4-B509-F2F0FDD4F37D}" type="presParOf" srcId="{26D4469D-D187-4D15-9A26-68EF481E55BF}" destId="{02FC4407-1744-4C36-81A7-90EE627F40B9}" srcOrd="1" destOrd="0" presId="urn:microsoft.com/office/officeart/2005/8/layout/pList1"/>
    <dgm:cxn modelId="{830CD12B-A653-419A-947D-ABD6DF234ADC}" type="presParOf" srcId="{94522A5D-BE44-475C-8E42-484882085D81}" destId="{34775B3D-A470-45C9-8FE7-A2A239680759}" srcOrd="5" destOrd="0" presId="urn:microsoft.com/office/officeart/2005/8/layout/pList1"/>
    <dgm:cxn modelId="{24C3D5B6-6417-4209-9EE0-C97D7B89BFA7}" type="presParOf" srcId="{94522A5D-BE44-475C-8E42-484882085D81}" destId="{F2F1316A-9FE2-4533-B121-8922EA63F40C}" srcOrd="6" destOrd="0" presId="urn:microsoft.com/office/officeart/2005/8/layout/pList1"/>
    <dgm:cxn modelId="{69281856-AE72-43A2-9313-6AC20EBFD61C}" type="presParOf" srcId="{F2F1316A-9FE2-4533-B121-8922EA63F40C}" destId="{A6C28489-61CF-4C0B-826B-91E7FF68B23A}" srcOrd="0" destOrd="0" presId="urn:microsoft.com/office/officeart/2005/8/layout/pList1"/>
    <dgm:cxn modelId="{2B973099-9F25-4798-BD3B-41EC0A571C66}" type="presParOf" srcId="{F2F1316A-9FE2-4533-B121-8922EA63F40C}" destId="{AA0BB0A0-DEB4-4E3D-9555-0615057F747C}" srcOrd="1" destOrd="0" presId="urn:microsoft.com/office/officeart/2005/8/layout/pList1"/>
    <dgm:cxn modelId="{618842BD-2287-4ABF-90E9-595AF024A97D}" type="presParOf" srcId="{94522A5D-BE44-475C-8E42-484882085D81}" destId="{12773182-E05C-4CCA-AF9E-EBC14CEC16C8}" srcOrd="7" destOrd="0" presId="urn:microsoft.com/office/officeart/2005/8/layout/pList1"/>
    <dgm:cxn modelId="{F262F26A-F785-41FB-9AAB-48B682D6FFC2}" type="presParOf" srcId="{94522A5D-BE44-475C-8E42-484882085D81}" destId="{19021760-BEED-4578-A323-5A7CA8286573}" srcOrd="8" destOrd="0" presId="urn:microsoft.com/office/officeart/2005/8/layout/pList1"/>
    <dgm:cxn modelId="{A897E24B-EC9D-47D8-817E-58239C85002D}" type="presParOf" srcId="{19021760-BEED-4578-A323-5A7CA8286573}" destId="{FB26E960-0626-45A6-ACEF-CB73D458065C}" srcOrd="0" destOrd="0" presId="urn:microsoft.com/office/officeart/2005/8/layout/pList1"/>
    <dgm:cxn modelId="{FFE0EA13-D405-466F-8E3C-D90303E90AAC}" type="presParOf" srcId="{19021760-BEED-4578-A323-5A7CA8286573}" destId="{FDB729DB-70A5-41BE-A50E-893628EC0D26}" srcOrd="1" destOrd="0" presId="urn:microsoft.com/office/officeart/2005/8/layout/pList1"/>
    <dgm:cxn modelId="{273A7A47-3D88-4F47-B5B7-CF51021E8717}" type="presParOf" srcId="{94522A5D-BE44-475C-8E42-484882085D81}" destId="{4F5BB734-6821-4233-8467-28214EA8B2BA}" srcOrd="9" destOrd="0" presId="urn:microsoft.com/office/officeart/2005/8/layout/pList1"/>
    <dgm:cxn modelId="{53088C54-8E23-4135-ACF0-039587701F4D}" type="presParOf" srcId="{94522A5D-BE44-475C-8E42-484882085D81}" destId="{1CCC2028-A440-4C41-A2C4-1AB856CD08CC}" srcOrd="10" destOrd="0" presId="urn:microsoft.com/office/officeart/2005/8/layout/pList1"/>
    <dgm:cxn modelId="{ABE8B16B-0B5E-42AD-939B-972F98B1CE2E}" type="presParOf" srcId="{1CCC2028-A440-4C41-A2C4-1AB856CD08CC}" destId="{E367096B-A4A9-4BE2-813E-46BB5428853C}" srcOrd="0" destOrd="0" presId="urn:microsoft.com/office/officeart/2005/8/layout/pList1"/>
    <dgm:cxn modelId="{49F04CE0-6773-4445-B7A9-9D6694B86400}" type="presParOf" srcId="{1CCC2028-A440-4C41-A2C4-1AB856CD08CC}" destId="{B96673AB-C738-4823-9845-92B8071383C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4CA538-9734-480E-B92E-6114C75B8D6E}">
      <dsp:nvSpPr>
        <dsp:cNvPr id="0" name=""/>
        <dsp:cNvSpPr/>
      </dsp:nvSpPr>
      <dsp:spPr>
        <a:xfrm>
          <a:off x="154777" y="1162"/>
          <a:ext cx="2355889" cy="162320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F486B-6678-4D0C-B30D-7A2C35579252}">
      <dsp:nvSpPr>
        <dsp:cNvPr id="0" name=""/>
        <dsp:cNvSpPr/>
      </dsp:nvSpPr>
      <dsp:spPr>
        <a:xfrm>
          <a:off x="154777" y="1624370"/>
          <a:ext cx="2355889" cy="87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LSI</a:t>
          </a:r>
          <a:endParaRPr lang="en-US" sz="2200" kern="1200" dirty="0"/>
        </a:p>
      </dsp:txBody>
      <dsp:txXfrm>
        <a:off x="154777" y="1624370"/>
        <a:ext cx="2355889" cy="874035"/>
      </dsp:txXfrm>
    </dsp:sp>
    <dsp:sp modelId="{91965737-98A9-4FB9-BE17-98E0890031DF}">
      <dsp:nvSpPr>
        <dsp:cNvPr id="0" name=""/>
        <dsp:cNvSpPr/>
      </dsp:nvSpPr>
      <dsp:spPr>
        <a:xfrm>
          <a:off x="2746355" y="1162"/>
          <a:ext cx="2355889" cy="162320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3BE74-E5A4-41B6-A433-D9EBE6686A35}">
      <dsp:nvSpPr>
        <dsp:cNvPr id="0" name=""/>
        <dsp:cNvSpPr/>
      </dsp:nvSpPr>
      <dsp:spPr>
        <a:xfrm>
          <a:off x="2746355" y="1624370"/>
          <a:ext cx="2355889" cy="87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Body on chip</a:t>
          </a:r>
          <a:endParaRPr lang="en-US" sz="2200" kern="1200" dirty="0"/>
        </a:p>
      </dsp:txBody>
      <dsp:txXfrm>
        <a:off x="2746355" y="1624370"/>
        <a:ext cx="2355889" cy="874035"/>
      </dsp:txXfrm>
    </dsp:sp>
    <dsp:sp modelId="{B3F20287-7F2A-43B6-A80F-696C7BCC9C2A}">
      <dsp:nvSpPr>
        <dsp:cNvPr id="0" name=""/>
        <dsp:cNvSpPr/>
      </dsp:nvSpPr>
      <dsp:spPr>
        <a:xfrm>
          <a:off x="5337932" y="1162"/>
          <a:ext cx="2355889" cy="162320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C4407-1744-4C36-81A7-90EE627F40B9}">
      <dsp:nvSpPr>
        <dsp:cNvPr id="0" name=""/>
        <dsp:cNvSpPr/>
      </dsp:nvSpPr>
      <dsp:spPr>
        <a:xfrm>
          <a:off x="5337932" y="1624370"/>
          <a:ext cx="2355889" cy="87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Concentration gradient</a:t>
          </a:r>
          <a:endParaRPr lang="en-US" sz="2200" kern="1200" dirty="0"/>
        </a:p>
      </dsp:txBody>
      <dsp:txXfrm>
        <a:off x="5337932" y="1624370"/>
        <a:ext cx="2355889" cy="874035"/>
      </dsp:txXfrm>
    </dsp:sp>
    <dsp:sp modelId="{A6C28489-61CF-4C0B-826B-91E7FF68B23A}">
      <dsp:nvSpPr>
        <dsp:cNvPr id="0" name=""/>
        <dsp:cNvSpPr/>
      </dsp:nvSpPr>
      <dsp:spPr>
        <a:xfrm>
          <a:off x="154777" y="2733994"/>
          <a:ext cx="2355889" cy="1623207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BB0A0-DEB4-4E3D-9555-0615057F747C}">
      <dsp:nvSpPr>
        <dsp:cNvPr id="0" name=""/>
        <dsp:cNvSpPr/>
      </dsp:nvSpPr>
      <dsp:spPr>
        <a:xfrm>
          <a:off x="154777" y="4357202"/>
          <a:ext cx="2355889" cy="87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Sperm sorter for IVF</a:t>
          </a:r>
          <a:endParaRPr lang="en-US" sz="2200" kern="1200" dirty="0"/>
        </a:p>
      </dsp:txBody>
      <dsp:txXfrm>
        <a:off x="154777" y="4357202"/>
        <a:ext cx="2355889" cy="874035"/>
      </dsp:txXfrm>
    </dsp:sp>
    <dsp:sp modelId="{FB26E960-0626-45A6-ACEF-CB73D458065C}">
      <dsp:nvSpPr>
        <dsp:cNvPr id="0" name=""/>
        <dsp:cNvSpPr/>
      </dsp:nvSpPr>
      <dsp:spPr>
        <a:xfrm>
          <a:off x="2746355" y="2733994"/>
          <a:ext cx="2355889" cy="1623207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729DB-70A5-41BE-A50E-893628EC0D26}">
      <dsp:nvSpPr>
        <dsp:cNvPr id="0" name=""/>
        <dsp:cNvSpPr/>
      </dsp:nvSpPr>
      <dsp:spPr>
        <a:xfrm>
          <a:off x="2746355" y="4357202"/>
          <a:ext cx="2355889" cy="87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Traction force microscopy</a:t>
          </a:r>
          <a:endParaRPr lang="en-US" sz="2200" kern="1200" dirty="0"/>
        </a:p>
      </dsp:txBody>
      <dsp:txXfrm>
        <a:off x="2746355" y="4357202"/>
        <a:ext cx="2355889" cy="874035"/>
      </dsp:txXfrm>
    </dsp:sp>
    <dsp:sp modelId="{E367096B-A4A9-4BE2-813E-46BB5428853C}">
      <dsp:nvSpPr>
        <dsp:cNvPr id="0" name=""/>
        <dsp:cNvSpPr/>
      </dsp:nvSpPr>
      <dsp:spPr>
        <a:xfrm>
          <a:off x="5337932" y="2733994"/>
          <a:ext cx="2355889" cy="1623207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673AB-C738-4823-9845-92B8071383C3}">
      <dsp:nvSpPr>
        <dsp:cNvPr id="0" name=""/>
        <dsp:cNvSpPr/>
      </dsp:nvSpPr>
      <dsp:spPr>
        <a:xfrm>
          <a:off x="5337932" y="4357202"/>
          <a:ext cx="2355889" cy="87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Portable medical diagnostics</a:t>
          </a:r>
          <a:endParaRPr lang="en-US" sz="2200" kern="1200" dirty="0"/>
        </a:p>
      </dsp:txBody>
      <dsp:txXfrm>
        <a:off x="5337932" y="4357202"/>
        <a:ext cx="2355889" cy="87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58815-3807-4FB2-9892-435E036CB121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0F114-BA87-446B-BC1F-EACC6FE1B3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9AFF-4736-4E99-9803-96919C431623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B9FC-01AF-4C3B-8D0C-727F2895DC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9AFF-4736-4E99-9803-96919C431623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B9FC-01AF-4C3B-8D0C-727F2895D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9AFF-4736-4E99-9803-96919C431623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B9FC-01AF-4C3B-8D0C-727F2895D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9AFF-4736-4E99-9803-96919C431623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B9FC-01AF-4C3B-8D0C-727F2895D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9AFF-4736-4E99-9803-96919C431623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B9FC-01AF-4C3B-8D0C-727F2895DC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9AFF-4736-4E99-9803-96919C431623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B9FC-01AF-4C3B-8D0C-727F2895D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9AFF-4736-4E99-9803-96919C431623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B9FC-01AF-4C3B-8D0C-727F2895D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9AFF-4736-4E99-9803-96919C431623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B9FC-01AF-4C3B-8D0C-727F2895D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9AFF-4736-4E99-9803-96919C431623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B9FC-01AF-4C3B-8D0C-727F2895D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9AFF-4736-4E99-9803-96919C431623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B9FC-01AF-4C3B-8D0C-727F2895DC6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5E09AFF-4736-4E99-9803-96919C431623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DDB9FC-01AF-4C3B-8D0C-727F2895DC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5E09AFF-4736-4E99-9803-96919C431623}" type="datetimeFigureOut">
              <a:rPr lang="en-US" smtClean="0"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DDB9FC-01AF-4C3B-8D0C-727F2895DC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 to Lab 3: Modeling </a:t>
            </a:r>
            <a:r>
              <a:rPr lang="en-US" dirty="0" smtClean="0"/>
              <a:t>a </a:t>
            </a:r>
            <a:r>
              <a:rPr lang="en-US" dirty="0" err="1" smtClean="0"/>
              <a:t>Microvascular</a:t>
            </a:r>
            <a:r>
              <a:rPr lang="en-US" dirty="0" smtClean="0"/>
              <a:t> Network on a Chip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95600"/>
            <a:ext cx="8077200" cy="1499616"/>
          </a:xfrm>
        </p:spPr>
        <p:txBody>
          <a:bodyPr/>
          <a:lstStyle/>
          <a:p>
            <a:r>
              <a:rPr lang="en-US" b="1" dirty="0" smtClean="0"/>
              <a:t>BME1310</a:t>
            </a:r>
          </a:p>
          <a:p>
            <a:r>
              <a:rPr lang="en-US" b="1" dirty="0" smtClean="0"/>
              <a:t>17.3.2011</a:t>
            </a:r>
          </a:p>
          <a:p>
            <a:r>
              <a:rPr lang="en-US" b="1" dirty="0" smtClean="0"/>
              <a:t>Erik Zavrel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on Bead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pressure-driven flow, velocity profile of fluid is parabolic: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Velocity is maximum in center of channel</a:t>
            </a:r>
          </a:p>
          <a:p>
            <a:r>
              <a:rPr lang="en-US" dirty="0" smtClean="0"/>
              <a:t>Velocity is minimum near walls of channel</a:t>
            </a:r>
          </a:p>
          <a:p>
            <a:endParaRPr lang="en-US" dirty="0"/>
          </a:p>
        </p:txBody>
      </p:sp>
      <p:pic>
        <p:nvPicPr>
          <p:cNvPr id="4" name="Picture 4" descr="parabolic_flow_profile"/>
          <p:cNvPicPr>
            <a:picLocks noChangeAspect="1" noChangeArrowheads="1"/>
          </p:cNvPicPr>
          <p:nvPr/>
        </p:nvPicPr>
        <p:blipFill>
          <a:blip r:embed="rId2" cstate="print"/>
          <a:srcRect r="38750" b="25159"/>
          <a:stretch>
            <a:fillRect/>
          </a:stretch>
        </p:blipFill>
        <p:spPr bwMode="auto">
          <a:xfrm>
            <a:off x="1676400" y="2971800"/>
            <a:ext cx="3733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Title Page</a:t>
            </a:r>
          </a:p>
          <a:p>
            <a:pPr lvl="0"/>
            <a:r>
              <a:rPr lang="en-US" dirty="0" smtClean="0"/>
              <a:t>Abstract</a:t>
            </a:r>
          </a:p>
          <a:p>
            <a:pPr lvl="0"/>
            <a:r>
              <a:rPr lang="en-US" dirty="0" smtClean="0"/>
              <a:t>Introduction</a:t>
            </a:r>
          </a:p>
          <a:p>
            <a:pPr lvl="0"/>
            <a:r>
              <a:rPr lang="en-US" dirty="0" smtClean="0"/>
              <a:t>Materials and Methods</a:t>
            </a:r>
          </a:p>
          <a:p>
            <a:pPr lvl="0"/>
            <a:r>
              <a:rPr lang="en-US" dirty="0" smtClean="0"/>
              <a:t>Results</a:t>
            </a:r>
          </a:p>
          <a:p>
            <a:pPr lvl="0"/>
            <a:r>
              <a:rPr lang="en-US" dirty="0" smtClean="0"/>
              <a:t>Discussion</a:t>
            </a:r>
            <a:endParaRPr lang="en-US" dirty="0" smtClean="0"/>
          </a:p>
          <a:p>
            <a:r>
              <a:rPr lang="en-US" dirty="0" smtClean="0"/>
              <a:t>Questions</a:t>
            </a:r>
          </a:p>
          <a:p>
            <a:endParaRPr lang="en-US" dirty="0" smtClean="0"/>
          </a:p>
          <a:p>
            <a:r>
              <a:rPr lang="en-US" dirty="0" smtClean="0"/>
              <a:t>Place raw data in appendix</a:t>
            </a:r>
          </a:p>
          <a:p>
            <a:r>
              <a:rPr lang="en-US" dirty="0" smtClean="0"/>
              <a:t>Place processed, presentable data in body of report</a:t>
            </a:r>
          </a:p>
          <a:p>
            <a:endParaRPr lang="en-US" dirty="0" smtClean="0"/>
          </a:p>
          <a:p>
            <a:r>
              <a:rPr lang="en-US" dirty="0" smtClean="0"/>
              <a:t>Cite at least 3 sources posted on Blackboard</a:t>
            </a:r>
          </a:p>
          <a:p>
            <a:endParaRPr lang="en-US" dirty="0" smtClean="0"/>
          </a:p>
          <a:p>
            <a:r>
              <a:rPr lang="en-US" dirty="0" smtClean="0"/>
              <a:t>MATLAB session to be held in Carpenter tentatively set for Fri April 15th</a:t>
            </a:r>
          </a:p>
          <a:p>
            <a:r>
              <a:rPr lang="en-US" dirty="0" err="1" smtClean="0"/>
              <a:t>ImageJ</a:t>
            </a:r>
            <a:r>
              <a:rPr lang="en-US" dirty="0" smtClean="0"/>
              <a:t> covered in lab</a:t>
            </a:r>
          </a:p>
          <a:p>
            <a:endParaRPr lang="en-US" dirty="0" smtClean="0"/>
          </a:p>
          <a:p>
            <a:r>
              <a:rPr lang="en-US" dirty="0" smtClean="0"/>
              <a:t>Due </a:t>
            </a:r>
            <a:r>
              <a:rPr lang="en-US" b="1" dirty="0" smtClean="0"/>
              <a:t>Thursday 14</a:t>
            </a:r>
            <a:r>
              <a:rPr lang="en-US" b="1" baseline="30000" dirty="0" smtClean="0"/>
              <a:t>th</a:t>
            </a:r>
            <a:r>
              <a:rPr lang="en-US" b="1" dirty="0" smtClean="0"/>
              <a:t> of April in class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Bring USB to save large data files!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Circuit Analog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48260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In analyzing a microfluidic device, it is useful to make an analogy to an electrical circuit:</a:t>
            </a:r>
          </a:p>
          <a:p>
            <a:r>
              <a:rPr lang="en-US" dirty="0" smtClean="0"/>
              <a:t>Pressure </a:t>
            </a:r>
            <a:r>
              <a:rPr lang="en-US" dirty="0" smtClean="0">
                <a:latin typeface="Calibri"/>
              </a:rPr>
              <a:t>→ Voltage</a:t>
            </a:r>
          </a:p>
          <a:p>
            <a:r>
              <a:rPr lang="en-US" dirty="0" smtClean="0">
                <a:latin typeface="Calibri"/>
              </a:rPr>
              <a:t>Flow Rate → Current</a:t>
            </a:r>
          </a:p>
          <a:p>
            <a:r>
              <a:rPr lang="en-US" dirty="0" smtClean="0">
                <a:latin typeface="Calibri"/>
              </a:rPr>
              <a:t>Hydraulic Resistance → Electrical Resistance</a:t>
            </a:r>
          </a:p>
          <a:p>
            <a:r>
              <a:rPr lang="en-US" dirty="0" smtClean="0">
                <a:latin typeface="Calibri"/>
              </a:rPr>
              <a:t>Volumetric flow rate = average linear velocity * cross-sectional area of channel</a:t>
            </a:r>
          </a:p>
          <a:p>
            <a:r>
              <a:rPr lang="en-US" dirty="0" smtClean="0">
                <a:latin typeface="Calibri"/>
              </a:rPr>
              <a:t>Ohm’s Law:</a:t>
            </a:r>
          </a:p>
          <a:p>
            <a:pPr lvl="1"/>
            <a:r>
              <a:rPr lang="en-US" dirty="0" smtClean="0">
                <a:latin typeface="Calibri"/>
              </a:rPr>
              <a:t>V </a:t>
            </a:r>
            <a:r>
              <a:rPr lang="en-US" dirty="0" smtClean="0">
                <a:latin typeface="Calibri"/>
              </a:rPr>
              <a:t>= IR</a:t>
            </a:r>
          </a:p>
          <a:p>
            <a:pPr lvl="1"/>
            <a:r>
              <a:rPr lang="en-US" dirty="0" smtClean="0">
                <a:latin typeface="Calibri"/>
              </a:rPr>
              <a:t>Pressure = Volumetric Flow Rate * Channel Resistance</a:t>
            </a:r>
          </a:p>
          <a:p>
            <a:endParaRPr lang="en-US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Ground = reference potential → same pressure </a:t>
            </a:r>
          </a:p>
          <a:p>
            <a:r>
              <a:rPr lang="en-US" dirty="0" smtClean="0">
                <a:latin typeface="Calibri"/>
              </a:rPr>
              <a:t>KCL:</a:t>
            </a:r>
          </a:p>
          <a:p>
            <a:pPr lvl="1"/>
            <a:r>
              <a:rPr lang="en-US" dirty="0" smtClean="0">
                <a:latin typeface="Calibri"/>
              </a:rPr>
              <a:t>Conservation of charge → conservation of mass:</a:t>
            </a:r>
          </a:p>
          <a:p>
            <a:pPr lvl="2"/>
            <a:r>
              <a:rPr lang="en-US" dirty="0" smtClean="0">
                <a:latin typeface="Calibri"/>
              </a:rPr>
              <a:t>Flow rate into a node MUST equal flow rate out of that node</a:t>
            </a:r>
          </a:p>
          <a:p>
            <a:pPr lvl="2"/>
            <a:r>
              <a:rPr lang="en-US" dirty="0" smtClean="0">
                <a:latin typeface="Calibri"/>
              </a:rPr>
              <a:t>Nothing collects at node</a:t>
            </a:r>
          </a:p>
          <a:p>
            <a:pPr lvl="1"/>
            <a:endParaRPr lang="en-US" dirty="0" smtClean="0">
              <a:latin typeface="Calibri"/>
            </a:endParaRPr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267200" y="5257800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5410200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0" y="5410200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695700" y="6057900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6600" y="4953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→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4953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</a:rPr>
              <a:t>←</a:t>
            </a:r>
            <a:r>
              <a:rPr lang="en-US" dirty="0"/>
              <a:t>i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594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>
                <a:latin typeface="Calibri"/>
              </a:rPr>
              <a:t>↓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47244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Convention: Define flow into node as + and flow out of node as –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+ i</a:t>
            </a:r>
            <a:r>
              <a:rPr lang="en-US" baseline="-25000" dirty="0" smtClean="0"/>
              <a:t>2</a:t>
            </a:r>
            <a:r>
              <a:rPr lang="en-US" dirty="0" smtClean="0"/>
              <a:t> – i</a:t>
            </a:r>
            <a:r>
              <a:rPr lang="en-US" baseline="-25000" dirty="0" smtClean="0"/>
              <a:t>3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1</a:t>
            </a:r>
            <a:r>
              <a:rPr lang="en-US" baseline="-25000" dirty="0" smtClean="0"/>
              <a:t>3</a:t>
            </a:r>
            <a:r>
              <a:rPr lang="en-US" dirty="0" smtClean="0"/>
              <a:t> = i</a:t>
            </a:r>
            <a:r>
              <a:rPr lang="en-US" baseline="-25000" dirty="0" smtClean="0"/>
              <a:t>1</a:t>
            </a:r>
            <a:r>
              <a:rPr lang="en-US" dirty="0" smtClean="0"/>
              <a:t>+i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229600" cy="762000"/>
          </a:xfrm>
        </p:spPr>
        <p:txBody>
          <a:bodyPr/>
          <a:lstStyle/>
          <a:p>
            <a:r>
              <a:rPr lang="en-US" dirty="0" smtClean="0"/>
              <a:t>Resistances are either in series or parallel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4126686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86200"/>
            <a:ext cx="3193676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4953000" y="25146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T</a:t>
            </a:r>
            <a:r>
              <a:rPr lang="en-US" dirty="0" smtClean="0"/>
              <a:t> = R</a:t>
            </a:r>
            <a:r>
              <a:rPr lang="en-US" baseline="-25000" dirty="0" smtClean="0"/>
              <a:t>1</a:t>
            </a:r>
            <a:r>
              <a:rPr lang="en-US" dirty="0" smtClean="0"/>
              <a:t>+R</a:t>
            </a:r>
            <a:r>
              <a:rPr lang="en-US" baseline="-25000" dirty="0" smtClean="0"/>
              <a:t>2</a:t>
            </a:r>
            <a:r>
              <a:rPr lang="en-US" dirty="0" smtClean="0"/>
              <a:t>+R</a:t>
            </a:r>
            <a:r>
              <a:rPr lang="en-US" baseline="-25000" dirty="0" smtClean="0"/>
              <a:t>3</a:t>
            </a:r>
            <a:r>
              <a:rPr lang="en-US" dirty="0" smtClean="0"/>
              <a:t> = 1000+2000+3000 = 6000 ohm</a:t>
            </a:r>
          </a:p>
          <a:p>
            <a:endParaRPr lang="en-US" dirty="0"/>
          </a:p>
          <a:p>
            <a:r>
              <a:rPr lang="en-US" dirty="0" smtClean="0"/>
              <a:t>Sum is ALWAYS greater than any single resistance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4272677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T</a:t>
            </a:r>
            <a:r>
              <a:rPr lang="en-US" dirty="0" smtClean="0"/>
              <a:t> = 1 / (1/R</a:t>
            </a:r>
            <a:r>
              <a:rPr lang="en-US" baseline="-25000" dirty="0" smtClean="0"/>
              <a:t>1</a:t>
            </a:r>
            <a:r>
              <a:rPr lang="en-US" dirty="0" smtClean="0"/>
              <a:t> + 1/R</a:t>
            </a:r>
            <a:r>
              <a:rPr lang="en-US" baseline="-25000" dirty="0" smtClean="0"/>
              <a:t>2</a:t>
            </a:r>
            <a:r>
              <a:rPr lang="en-US" dirty="0" smtClean="0"/>
              <a:t> + 1/R</a:t>
            </a:r>
            <a:r>
              <a:rPr lang="en-US" baseline="-25000" dirty="0" smtClean="0"/>
              <a:t>3</a:t>
            </a:r>
            <a:r>
              <a:rPr lang="en-US" dirty="0" smtClean="0"/>
              <a:t>) = 1/ (1/1000 + 1/2000 + 1/3000) = 545 ohm</a:t>
            </a:r>
          </a:p>
          <a:p>
            <a:endParaRPr lang="en-US" dirty="0"/>
          </a:p>
          <a:p>
            <a:r>
              <a:rPr lang="en-US" dirty="0" smtClean="0"/>
              <a:t>Sum is ALWAYS less than any single resistance</a:t>
            </a:r>
          </a:p>
          <a:p>
            <a:endParaRPr lang="en-US" dirty="0"/>
          </a:p>
          <a:p>
            <a:r>
              <a:rPr lang="en-US" dirty="0" smtClean="0"/>
              <a:t>Special Case: 2 in parallel:</a:t>
            </a:r>
          </a:p>
          <a:p>
            <a:r>
              <a:rPr lang="en-US" dirty="0" smtClean="0"/>
              <a:t>R</a:t>
            </a:r>
            <a:r>
              <a:rPr lang="en-US" baseline="-25000" dirty="0" smtClean="0"/>
              <a:t>T</a:t>
            </a:r>
            <a:r>
              <a:rPr lang="en-US" dirty="0" smtClean="0"/>
              <a:t> = R</a:t>
            </a:r>
            <a:r>
              <a:rPr lang="en-US" baseline="-25000" dirty="0" smtClean="0"/>
              <a:t>1</a:t>
            </a:r>
            <a:r>
              <a:rPr lang="en-US" dirty="0" smtClean="0"/>
              <a:t>*R</a:t>
            </a:r>
            <a:r>
              <a:rPr lang="en-US" baseline="-25000" dirty="0" smtClean="0"/>
              <a:t>2</a:t>
            </a:r>
            <a:r>
              <a:rPr lang="en-US" dirty="0" smtClean="0"/>
              <a:t> / (R</a:t>
            </a:r>
            <a:r>
              <a:rPr lang="en-US" baseline="-25000" dirty="0" smtClean="0"/>
              <a:t>1</a:t>
            </a:r>
            <a:r>
              <a:rPr lang="en-US" dirty="0" smtClean="0"/>
              <a:t>+R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Series: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1000" y="3886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Parallel: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Resistance Network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818707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4648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R1 and R2 in series = 6k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446206" cy="237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4800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R3 and R4 in series = 500 ohm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600"/>
            <a:ext cx="682641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4953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500 ohm in parallel with 1500 ohm = 375 ohm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81200"/>
            <a:ext cx="6763973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668218"/>
            <a:ext cx="3352800" cy="231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47800" y="5181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Remaining resistors in series = 6000 + 375 + 250 + 400 = 7025 ohm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charset="0"/>
              </a:rPr>
              <a:t>Pressure Drop Along </a:t>
            </a:r>
            <a:r>
              <a:rPr lang="en-US" sz="4400" dirty="0" smtClean="0">
                <a:solidFill>
                  <a:schemeClr val="bg1"/>
                </a:solidFill>
                <a:latin typeface="Times New Roman" charset="0"/>
              </a:rPr>
              <a:t>Channel</a:t>
            </a:r>
            <a:r>
              <a:rPr lang="en-US" sz="4400" dirty="0" smtClean="0">
                <a:solidFill>
                  <a:schemeClr val="bg1"/>
                </a:solidFill>
                <a:latin typeface="Times New Roman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Times New Roman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charset="0"/>
              </a:rPr>
              <a:t>Equation valid only if w &gt;&gt;h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80010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352800"/>
            <a:ext cx="303847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characterize a simple model of </a:t>
            </a:r>
            <a:r>
              <a:rPr lang="en-US" dirty="0" err="1" smtClean="0"/>
              <a:t>microvascular</a:t>
            </a:r>
            <a:r>
              <a:rPr lang="en-US" dirty="0" smtClean="0"/>
              <a:t> system using a microfluidic device AND</a:t>
            </a:r>
          </a:p>
          <a:p>
            <a:r>
              <a:rPr lang="en-US" dirty="0" smtClean="0"/>
              <a:t>To introduce you to microfluidics</a:t>
            </a:r>
          </a:p>
          <a:p>
            <a:pPr lvl="1"/>
            <a:r>
              <a:rPr lang="en-US" dirty="0" smtClean="0"/>
              <a:t>Measure </a:t>
            </a:r>
            <a:r>
              <a:rPr lang="en-US" dirty="0" smtClean="0"/>
              <a:t>flow velocities </a:t>
            </a:r>
            <a:r>
              <a:rPr lang="en-US" dirty="0" smtClean="0"/>
              <a:t>within model </a:t>
            </a:r>
            <a:r>
              <a:rPr lang="en-US" dirty="0" smtClean="0"/>
              <a:t>network before and after a </a:t>
            </a:r>
            <a:r>
              <a:rPr lang="en-US" dirty="0" smtClean="0"/>
              <a:t>blockage (mimicking an occlusion of a blood vessel or clot like during a stroke) </a:t>
            </a:r>
            <a:r>
              <a:rPr lang="en-US" dirty="0" smtClean="0"/>
              <a:t>and track the redistribution of flow when a channel is occluded. </a:t>
            </a:r>
            <a:endParaRPr lang="en-US" dirty="0" smtClean="0"/>
          </a:p>
          <a:p>
            <a:pPr lvl="1"/>
            <a:r>
              <a:rPr lang="en-US" dirty="0" smtClean="0"/>
              <a:t>Lab </a:t>
            </a:r>
            <a:r>
              <a:rPr lang="en-US" dirty="0" smtClean="0"/>
              <a:t>will be followed by a homework where you will theoretically calculate the pressure and velocity in each channel before and after blockage using </a:t>
            </a:r>
            <a:r>
              <a:rPr lang="en-US" dirty="0" smtClean="0"/>
              <a:t>MATLAB. </a:t>
            </a:r>
            <a:r>
              <a:rPr lang="en-US" dirty="0" smtClean="0"/>
              <a:t>You will then compare your calculated pressure and velocities with your measured velocities.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charset="0"/>
              </a:rPr>
              <a:t>Pressure Drop Along Channel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73723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5208" y="3046755"/>
            <a:ext cx="3033584" cy="208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Fabrication: How Are Microfluidic Devices Made?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Pattern is defined on surface (2D) and then transferred into vertical plane</a:t>
            </a:r>
          </a:p>
          <a:p>
            <a:r>
              <a:rPr lang="en-US" dirty="0" smtClean="0"/>
              <a:t>Process flow – depicted as a cross-sectional view, each step showing execution of one step (addition of layer, exposure, removal of layer, etc.)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Flow: Soft-Lithography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38200" y="4648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81000" y="2362200"/>
            <a:ext cx="32766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381000" y="1981200"/>
            <a:ext cx="32766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17"/>
          <p:cNvSpPr>
            <a:spLocks noChangeArrowheads="1"/>
          </p:cNvSpPr>
          <p:nvPr/>
        </p:nvSpPr>
        <p:spPr bwMode="auto">
          <a:xfrm>
            <a:off x="6553200" y="4267200"/>
            <a:ext cx="2286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31"/>
          <p:cNvSpPr txBox="1">
            <a:spLocks noChangeArrowheads="1"/>
          </p:cNvSpPr>
          <p:nvPr/>
        </p:nvSpPr>
        <p:spPr bwMode="auto">
          <a:xfrm>
            <a:off x="0" y="14478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1) </a:t>
            </a:r>
            <a:r>
              <a:rPr lang="en-US" sz="2000" dirty="0" smtClean="0"/>
              <a:t>Spin SU-8</a:t>
            </a:r>
            <a:endParaRPr lang="en-US" dirty="0"/>
          </a:p>
        </p:txBody>
      </p:sp>
      <p:sp>
        <p:nvSpPr>
          <p:cNvPr id="21" name="Rectangle 136"/>
          <p:cNvSpPr>
            <a:spLocks noChangeArrowheads="1"/>
          </p:cNvSpPr>
          <p:nvPr/>
        </p:nvSpPr>
        <p:spPr bwMode="auto">
          <a:xfrm>
            <a:off x="7353300" y="3810000"/>
            <a:ext cx="15240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39"/>
          <p:cNvSpPr>
            <a:spLocks noChangeArrowheads="1"/>
          </p:cNvSpPr>
          <p:nvPr/>
        </p:nvSpPr>
        <p:spPr bwMode="auto">
          <a:xfrm>
            <a:off x="6934200" y="4191000"/>
            <a:ext cx="15240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40"/>
          <p:cNvSpPr>
            <a:spLocks noChangeArrowheads="1"/>
          </p:cNvSpPr>
          <p:nvPr/>
        </p:nvSpPr>
        <p:spPr bwMode="auto">
          <a:xfrm>
            <a:off x="5181600" y="4038600"/>
            <a:ext cx="15240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304800" y="4495800"/>
            <a:ext cx="32766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8"/>
          <p:cNvSpPr>
            <a:spLocks noChangeArrowheads="1"/>
          </p:cNvSpPr>
          <p:nvPr/>
        </p:nvSpPr>
        <p:spPr bwMode="auto">
          <a:xfrm>
            <a:off x="381000" y="5943600"/>
            <a:ext cx="32766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Rectangle 8"/>
          <p:cNvSpPr>
            <a:spLocks noChangeArrowheads="1"/>
          </p:cNvSpPr>
          <p:nvPr/>
        </p:nvSpPr>
        <p:spPr bwMode="auto">
          <a:xfrm>
            <a:off x="5181600" y="3657600"/>
            <a:ext cx="121920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8"/>
          <p:cNvSpPr>
            <a:spLocks noChangeArrowheads="1"/>
          </p:cNvSpPr>
          <p:nvPr/>
        </p:nvSpPr>
        <p:spPr bwMode="auto">
          <a:xfrm>
            <a:off x="7162800" y="3657600"/>
            <a:ext cx="129540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Rectangle 8"/>
          <p:cNvSpPr>
            <a:spLocks noChangeArrowheads="1"/>
          </p:cNvSpPr>
          <p:nvPr/>
        </p:nvSpPr>
        <p:spPr bwMode="auto">
          <a:xfrm>
            <a:off x="6400800" y="3657600"/>
            <a:ext cx="762000" cy="381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Rectangle 8"/>
          <p:cNvSpPr>
            <a:spLocks noChangeArrowheads="1"/>
          </p:cNvSpPr>
          <p:nvPr/>
        </p:nvSpPr>
        <p:spPr bwMode="auto">
          <a:xfrm>
            <a:off x="5257800" y="5650468"/>
            <a:ext cx="121920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Rectangle 8"/>
          <p:cNvSpPr>
            <a:spLocks noChangeArrowheads="1"/>
          </p:cNvSpPr>
          <p:nvPr/>
        </p:nvSpPr>
        <p:spPr bwMode="auto">
          <a:xfrm>
            <a:off x="7239000" y="5650468"/>
            <a:ext cx="129540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Rectangle 8"/>
          <p:cNvSpPr>
            <a:spLocks noChangeArrowheads="1"/>
          </p:cNvSpPr>
          <p:nvPr/>
        </p:nvSpPr>
        <p:spPr bwMode="auto">
          <a:xfrm>
            <a:off x="6477000" y="5650468"/>
            <a:ext cx="762000" cy="381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Rectangle 8"/>
          <p:cNvSpPr>
            <a:spLocks noChangeArrowheads="1"/>
          </p:cNvSpPr>
          <p:nvPr/>
        </p:nvSpPr>
        <p:spPr bwMode="auto">
          <a:xfrm>
            <a:off x="5257800" y="6412468"/>
            <a:ext cx="3276600" cy="1524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1600200" y="2590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36576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SU-8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2209800" y="4038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Mask</a:t>
            </a:r>
            <a:endParaRPr lang="en-US" dirty="0"/>
          </a:p>
        </p:txBody>
      </p:sp>
      <p:sp>
        <p:nvSpPr>
          <p:cNvPr id="121" name="Text Box 131"/>
          <p:cNvSpPr txBox="1">
            <a:spLocks noChangeArrowheads="1"/>
          </p:cNvSpPr>
          <p:nvPr/>
        </p:nvSpPr>
        <p:spPr bwMode="auto">
          <a:xfrm>
            <a:off x="304800" y="39624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2</a:t>
            </a:r>
            <a:r>
              <a:rPr lang="en-US" sz="2000" dirty="0" smtClean="0"/>
              <a:t>) Expose</a:t>
            </a:r>
            <a:endParaRPr lang="en-US" dirty="0"/>
          </a:p>
        </p:txBody>
      </p:sp>
      <p:sp>
        <p:nvSpPr>
          <p:cNvPr id="122" name="Text Box 131"/>
          <p:cNvSpPr txBox="1">
            <a:spLocks noChangeArrowheads="1"/>
          </p:cNvSpPr>
          <p:nvPr/>
        </p:nvSpPr>
        <p:spPr bwMode="auto">
          <a:xfrm>
            <a:off x="228600" y="5410200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3) Develop</a:t>
            </a:r>
            <a:endParaRPr lang="en-US" dirty="0"/>
          </a:p>
        </p:txBody>
      </p:sp>
      <p:sp>
        <p:nvSpPr>
          <p:cNvPr id="125" name="Text Box 131"/>
          <p:cNvSpPr txBox="1">
            <a:spLocks noChangeArrowheads="1"/>
          </p:cNvSpPr>
          <p:nvPr/>
        </p:nvSpPr>
        <p:spPr bwMode="auto">
          <a:xfrm>
            <a:off x="4876800" y="1447800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4) Apply Anti-stick monolayer</a:t>
            </a:r>
            <a:endParaRPr lang="en-US" dirty="0"/>
          </a:p>
        </p:txBody>
      </p:sp>
      <p:sp>
        <p:nvSpPr>
          <p:cNvPr id="128" name="Text Box 131"/>
          <p:cNvSpPr txBox="1">
            <a:spLocks noChangeArrowheads="1"/>
          </p:cNvSpPr>
          <p:nvPr/>
        </p:nvSpPr>
        <p:spPr bwMode="auto">
          <a:xfrm>
            <a:off x="5029200" y="5257800"/>
            <a:ext cx="266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6) Plasma treat + bond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5257800" y="64886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glass</a:t>
            </a:r>
            <a:endParaRPr lang="en-US" dirty="0"/>
          </a:p>
        </p:txBody>
      </p:sp>
      <p:sp>
        <p:nvSpPr>
          <p:cNvPr id="58" name="Rectangle 70"/>
          <p:cNvSpPr>
            <a:spLocks noChangeArrowheads="1"/>
          </p:cNvSpPr>
          <p:nvPr/>
        </p:nvSpPr>
        <p:spPr bwMode="auto">
          <a:xfrm>
            <a:off x="304800" y="4038600"/>
            <a:ext cx="1295400" cy="762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70"/>
          <p:cNvSpPr>
            <a:spLocks noChangeArrowheads="1"/>
          </p:cNvSpPr>
          <p:nvPr/>
        </p:nvSpPr>
        <p:spPr bwMode="auto">
          <a:xfrm>
            <a:off x="2209800" y="4038600"/>
            <a:ext cx="1371600" cy="762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70"/>
          <p:cNvSpPr>
            <a:spLocks noChangeArrowheads="1"/>
          </p:cNvSpPr>
          <p:nvPr/>
        </p:nvSpPr>
        <p:spPr bwMode="auto">
          <a:xfrm>
            <a:off x="304800" y="4114800"/>
            <a:ext cx="32766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70"/>
          <p:cNvSpPr>
            <a:spLocks noChangeArrowheads="1"/>
          </p:cNvSpPr>
          <p:nvPr/>
        </p:nvSpPr>
        <p:spPr bwMode="auto">
          <a:xfrm>
            <a:off x="1676400" y="5562600"/>
            <a:ext cx="6096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8"/>
          <p:cNvSpPr>
            <a:spLocks noChangeArrowheads="1"/>
          </p:cNvSpPr>
          <p:nvPr/>
        </p:nvSpPr>
        <p:spPr bwMode="auto">
          <a:xfrm>
            <a:off x="5105400" y="2362200"/>
            <a:ext cx="32766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70"/>
          <p:cNvSpPr>
            <a:spLocks noChangeArrowheads="1"/>
          </p:cNvSpPr>
          <p:nvPr/>
        </p:nvSpPr>
        <p:spPr bwMode="auto">
          <a:xfrm>
            <a:off x="6400800" y="1981200"/>
            <a:ext cx="6096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400800" y="1905000"/>
            <a:ext cx="609600" cy="762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5105400" y="2286000"/>
            <a:ext cx="1295400" cy="762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7010400" y="2286000"/>
            <a:ext cx="1371600" cy="762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 rot="16200000">
            <a:off x="6819900" y="2095500"/>
            <a:ext cx="457200" cy="762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 rot="16200000">
            <a:off x="6134100" y="2095500"/>
            <a:ext cx="457200" cy="762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8"/>
          <p:cNvSpPr>
            <a:spLocks noChangeArrowheads="1"/>
          </p:cNvSpPr>
          <p:nvPr/>
        </p:nvSpPr>
        <p:spPr bwMode="auto">
          <a:xfrm>
            <a:off x="5181600" y="4495800"/>
            <a:ext cx="32766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70"/>
          <p:cNvSpPr>
            <a:spLocks noChangeArrowheads="1"/>
          </p:cNvSpPr>
          <p:nvPr/>
        </p:nvSpPr>
        <p:spPr bwMode="auto">
          <a:xfrm>
            <a:off x="6477000" y="4114800"/>
            <a:ext cx="6096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6477000" y="4038600"/>
            <a:ext cx="609600" cy="762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5181600" y="4419600"/>
            <a:ext cx="1295400" cy="762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7086600" y="4419600"/>
            <a:ext cx="1371600" cy="762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 rot="16200000">
            <a:off x="6896100" y="4229100"/>
            <a:ext cx="457200" cy="762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 rot="16200000">
            <a:off x="6210300" y="4229100"/>
            <a:ext cx="457200" cy="762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Text Box 131"/>
          <p:cNvSpPr txBox="1">
            <a:spLocks noChangeArrowheads="1"/>
          </p:cNvSpPr>
          <p:nvPr/>
        </p:nvSpPr>
        <p:spPr bwMode="auto">
          <a:xfrm>
            <a:off x="76200" y="31242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2) Expose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3581400" y="3810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mask</a:t>
            </a:r>
            <a:endParaRPr lang="en-US" dirty="0"/>
          </a:p>
        </p:txBody>
      </p:sp>
      <p:sp>
        <p:nvSpPr>
          <p:cNvPr id="110" name="Text Box 131"/>
          <p:cNvSpPr txBox="1">
            <a:spLocks noChangeArrowheads="1"/>
          </p:cNvSpPr>
          <p:nvPr/>
        </p:nvSpPr>
        <p:spPr bwMode="auto">
          <a:xfrm>
            <a:off x="4953000" y="3200400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5) Cast PDMS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Microfluidics: What’s in a name?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Infer: manipulation of minute quantities of fluids (L and G) …</a:t>
            </a:r>
          </a:p>
          <a:p>
            <a:pPr lvl="1"/>
            <a:r>
              <a:rPr lang="en-US" dirty="0" smtClean="0"/>
              <a:t>inside devices made using advanced </a:t>
            </a:r>
            <a:r>
              <a:rPr lang="en-US" dirty="0" err="1" smtClean="0"/>
              <a:t>microfab</a:t>
            </a:r>
            <a:r>
              <a:rPr lang="en-US" dirty="0" smtClean="0"/>
              <a:t> tools (CNF).</a:t>
            </a:r>
          </a:p>
          <a:p>
            <a:pPr lvl="1"/>
            <a:r>
              <a:rPr lang="en-US" dirty="0" smtClean="0"/>
              <a:t>Applies ultra-precise </a:t>
            </a:r>
            <a:r>
              <a:rPr lang="en-US" dirty="0" err="1" smtClean="0"/>
              <a:t>fab</a:t>
            </a:r>
            <a:r>
              <a:rPr lang="en-US" dirty="0" smtClean="0"/>
              <a:t> technology to conventionally “messy” fields like biology (dishes, plates) and chemistry (vats, reaction vessels)</a:t>
            </a:r>
          </a:p>
          <a:p>
            <a:pPr lvl="1"/>
            <a:r>
              <a:rPr lang="en-US" dirty="0" smtClean="0"/>
              <a:t>New field – emerged early 90s: </a:t>
            </a:r>
            <a:r>
              <a:rPr lang="en-US" dirty="0" smtClean="0"/>
              <a:t>Andreas </a:t>
            </a:r>
            <a:r>
              <a:rPr lang="en-US" dirty="0" err="1" smtClean="0"/>
              <a:t>Manz</a:t>
            </a:r>
            <a:r>
              <a:rPr lang="en-US" dirty="0" smtClean="0"/>
              <a:t>, George </a:t>
            </a:r>
            <a:r>
              <a:rPr lang="en-US" dirty="0" err="1" smtClean="0"/>
              <a:t>Whitesides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Why?</a:t>
            </a:r>
          </a:p>
          <a:p>
            <a:pPr lvl="2"/>
            <a:r>
              <a:rPr lang="en-US" dirty="0" smtClean="0"/>
              <a:t>Unique physics at microscale permits novel creations:</a:t>
            </a:r>
          </a:p>
          <a:p>
            <a:pPr lvl="3"/>
            <a:r>
              <a:rPr lang="en-US" dirty="0" smtClean="0"/>
              <a:t>Laminar flow</a:t>
            </a:r>
          </a:p>
          <a:p>
            <a:pPr lvl="3"/>
            <a:r>
              <a:rPr lang="en-US" dirty="0" smtClean="0"/>
              <a:t>High SA/V </a:t>
            </a:r>
            <a:r>
              <a:rPr lang="en-US" dirty="0" smtClean="0"/>
              <a:t>ratio – surface tension (droplet) &gt;&gt; gravity (sedimentation)</a:t>
            </a:r>
            <a:endParaRPr lang="en-US" dirty="0" smtClean="0"/>
          </a:p>
          <a:p>
            <a:pPr lvl="2"/>
            <a:r>
              <a:rPr lang="en-US" dirty="0" smtClean="0"/>
              <a:t>Reduces amounts of reagents needed</a:t>
            </a:r>
          </a:p>
          <a:p>
            <a:pPr lvl="2"/>
            <a:r>
              <a:rPr lang="en-US" dirty="0" smtClean="0"/>
              <a:t>Permits more orderly, systematic approach to bio-related problems, reduces physical effort: drug discovery, </a:t>
            </a:r>
            <a:r>
              <a:rPr lang="en-US" dirty="0" err="1" smtClean="0"/>
              <a:t>cytotoxicity</a:t>
            </a:r>
            <a:r>
              <a:rPr lang="en-US" dirty="0" smtClean="0"/>
              <a:t> assays, protein crystallization (for x-ray crystallography)</a:t>
            </a:r>
          </a:p>
          <a:p>
            <a:pPr lvl="2"/>
            <a:r>
              <a:rPr lang="en-US" dirty="0" smtClean="0"/>
              <a:t>Disposable, parallel operation, increased reliability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Applications:</a:t>
            </a:r>
          </a:p>
          <a:p>
            <a:pPr lvl="2"/>
            <a:r>
              <a:rPr lang="en-US" dirty="0" err="1" smtClean="0"/>
              <a:t>Biomimesis</a:t>
            </a:r>
            <a:r>
              <a:rPr lang="en-US" dirty="0" smtClean="0"/>
              <a:t>, diagnostic devices, biosensors, cell sorting, enrichment, storing</a:t>
            </a:r>
          </a:p>
          <a:p>
            <a:pPr lvl="3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35556" r="54167" b="21481"/>
          <a:stretch>
            <a:fillRect/>
          </a:stretch>
        </p:blipFill>
        <p:spPr bwMode="auto">
          <a:xfrm>
            <a:off x="6705600" y="3124200"/>
            <a:ext cx="21467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Microfluidics</a:t>
            </a:r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609600" y="1524000"/>
          <a:ext cx="78486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Microfluidic Device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54832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49-10"/>
          <p:cNvPicPr>
            <a:picLocks noChangeAspect="1" noChangeArrowheads="1"/>
          </p:cNvPicPr>
          <p:nvPr/>
        </p:nvPicPr>
        <p:blipFill>
          <a:blip r:embed="rId3" cstate="print"/>
          <a:srcRect l="11594" t="42857" r="14492" b="41144"/>
          <a:stretch>
            <a:fillRect/>
          </a:stretch>
        </p:blipFill>
        <p:spPr bwMode="auto">
          <a:xfrm>
            <a:off x="1066800" y="5562600"/>
            <a:ext cx="6908800" cy="121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43200" y="4343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Mimics this </a:t>
            </a:r>
            <a:endParaRPr lang="en-US" sz="2800" dirty="0"/>
          </a:p>
        </p:txBody>
      </p:sp>
      <p:sp>
        <p:nvSpPr>
          <p:cNvPr id="7" name="Down Arrow 6"/>
          <p:cNvSpPr/>
          <p:nvPr/>
        </p:nvSpPr>
        <p:spPr>
          <a:xfrm>
            <a:off x="4419600" y="4495800"/>
            <a:ext cx="685800" cy="122926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Procedure: Before Clot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PDMS devices made for you</a:t>
            </a:r>
          </a:p>
          <a:p>
            <a:r>
              <a:rPr lang="en-US" dirty="0" smtClean="0"/>
              <a:t>Fill syringe with bead (10um dia.) solution</a:t>
            </a:r>
          </a:p>
          <a:p>
            <a:r>
              <a:rPr lang="en-US" dirty="0" smtClean="0"/>
              <a:t>Connect needle to syringe</a:t>
            </a:r>
          </a:p>
          <a:p>
            <a:r>
              <a:rPr lang="en-US" dirty="0" smtClean="0"/>
              <a:t>Connect tubing to needle</a:t>
            </a:r>
          </a:p>
          <a:p>
            <a:r>
              <a:rPr lang="en-US" dirty="0" smtClean="0"/>
              <a:t>Place syringe in syringe pump</a:t>
            </a:r>
          </a:p>
          <a:p>
            <a:r>
              <a:rPr lang="en-US" dirty="0" smtClean="0"/>
              <a:t>Flow @ 50uL/min to flush out bubbles</a:t>
            </a:r>
          </a:p>
          <a:p>
            <a:r>
              <a:rPr lang="en-US" dirty="0" smtClean="0"/>
              <a:t>Reduce flow rate to 1-5uL/min</a:t>
            </a:r>
          </a:p>
          <a:p>
            <a:r>
              <a:rPr lang="en-US" dirty="0" smtClean="0"/>
              <a:t>Capture series of images to track beads in each channel of device</a:t>
            </a:r>
          </a:p>
          <a:p>
            <a:pPr lvl="1"/>
            <a:r>
              <a:rPr lang="en-US" dirty="0" smtClean="0"/>
              <a:t>V = d/t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Procedure: </a:t>
            </a:r>
            <a:r>
              <a:rPr lang="en-US" dirty="0" smtClean="0"/>
              <a:t>Clot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Disconnect device from pump</a:t>
            </a:r>
          </a:p>
          <a:p>
            <a:r>
              <a:rPr lang="en-US" dirty="0" smtClean="0"/>
              <a:t>Using empty syringe, introduce air to dry device</a:t>
            </a:r>
          </a:p>
          <a:p>
            <a:r>
              <a:rPr lang="en-US" dirty="0" smtClean="0"/>
              <a:t>Punch hole in desired channel with punch</a:t>
            </a:r>
          </a:p>
          <a:p>
            <a:r>
              <a:rPr lang="en-US" dirty="0" smtClean="0"/>
              <a:t>Remove plug of PDMS</a:t>
            </a:r>
          </a:p>
          <a:p>
            <a:r>
              <a:rPr lang="en-US" dirty="0" smtClean="0"/>
              <a:t>Inject sealant to block channel</a:t>
            </a:r>
          </a:p>
          <a:p>
            <a:r>
              <a:rPr lang="en-US" dirty="0" smtClean="0"/>
              <a:t>Cure @ 60C for 10min</a:t>
            </a:r>
          </a:p>
          <a:p>
            <a:r>
              <a:rPr lang="en-US" dirty="0" smtClean="0"/>
              <a:t>Repeat process: track beads in each channel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Channels?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8839200" cy="454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4343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5105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2438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2209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518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3505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and Data Analysis </a:t>
            </a:r>
            <a:r>
              <a:rPr lang="en-US" dirty="0" smtClean="0"/>
              <a:t>Expected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Average </a:t>
            </a:r>
            <a:r>
              <a:rPr lang="en-US" dirty="0" smtClean="0"/>
              <a:t>velocity for each channel before </a:t>
            </a:r>
            <a:r>
              <a:rPr lang="en-US" dirty="0" smtClean="0"/>
              <a:t>blockage</a:t>
            </a:r>
            <a:endParaRPr lang="en-US" dirty="0" smtClean="0"/>
          </a:p>
          <a:p>
            <a:pPr lvl="0"/>
            <a:r>
              <a:rPr lang="en-US" dirty="0" smtClean="0"/>
              <a:t>Average velocity for each channel after </a:t>
            </a:r>
            <a:r>
              <a:rPr lang="en-US" dirty="0" smtClean="0"/>
              <a:t>blockage</a:t>
            </a:r>
            <a:endParaRPr lang="en-US" dirty="0" smtClean="0"/>
          </a:p>
          <a:p>
            <a:r>
              <a:rPr lang="en-US" dirty="0" smtClean="0"/>
              <a:t>Prediction of flow pattern after channel </a:t>
            </a:r>
            <a:r>
              <a:rPr lang="en-US" dirty="0" smtClean="0"/>
              <a:t>blockage</a:t>
            </a:r>
          </a:p>
          <a:p>
            <a:r>
              <a:rPr lang="en-US" dirty="0" smtClean="0"/>
              <a:t>Bead Motion Analysis:</a:t>
            </a:r>
          </a:p>
          <a:p>
            <a:pPr lvl="1"/>
            <a:r>
              <a:rPr lang="en-US" dirty="0" smtClean="0"/>
              <a:t>Want to track at least 10 beads in each channel</a:t>
            </a:r>
          </a:p>
          <a:p>
            <a:pPr lvl="1"/>
            <a:r>
              <a:rPr lang="en-US" dirty="0" smtClean="0"/>
              <a:t>Track beads in each channel over several frames</a:t>
            </a:r>
          </a:p>
          <a:p>
            <a:pPr lvl="1"/>
            <a:r>
              <a:rPr lang="en-US" dirty="0" smtClean="0"/>
              <a:t>Not interested in instantaneous velocity of beads (changes from frame to frame)</a:t>
            </a:r>
          </a:p>
          <a:p>
            <a:pPr lvl="1"/>
            <a:r>
              <a:rPr lang="en-US" dirty="0" smtClean="0"/>
              <a:t>Interested in average velocity (total distance traveled / time observed)</a:t>
            </a:r>
          </a:p>
          <a:p>
            <a:pPr lvl="1"/>
            <a:r>
              <a:rPr lang="en-US" dirty="0" smtClean="0"/>
              <a:t>Bin data to generate histogram (data partitioned into intervals and frequency of occurrence plotted)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936</Words>
  <Application>Microsoft Office PowerPoint</Application>
  <PresentationFormat>On-screen Show (4:3)</PresentationFormat>
  <Paragraphs>160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Module</vt:lpstr>
      <vt:lpstr>Intro to Lab 3: Modeling a Microvascular Network on a Chip</vt:lpstr>
      <vt:lpstr>Lab Objective</vt:lpstr>
      <vt:lpstr>What is Microfluidics: What’s in a name?</vt:lpstr>
      <vt:lpstr>Examples of Microfluidics</vt:lpstr>
      <vt:lpstr>Your Microfluidic Device</vt:lpstr>
      <vt:lpstr>Procedure: Before Clot</vt:lpstr>
      <vt:lpstr>Procedure: Clot</vt:lpstr>
      <vt:lpstr>How Many Channels?</vt:lpstr>
      <vt:lpstr>Results and Data Analysis Expected </vt:lpstr>
      <vt:lpstr>Note on Bead Motion</vt:lpstr>
      <vt:lpstr>Report Guidelines</vt:lpstr>
      <vt:lpstr>Analysis: Circuit Analog</vt:lpstr>
      <vt:lpstr>Circuit Analysis</vt:lpstr>
      <vt:lpstr>Example: Resistance Network</vt:lpstr>
      <vt:lpstr>Slide 15</vt:lpstr>
      <vt:lpstr>Slide 16</vt:lpstr>
      <vt:lpstr>Slide 17</vt:lpstr>
      <vt:lpstr>Slide 18</vt:lpstr>
      <vt:lpstr>Pressure Drop Along Channel Equation valid only if w &gt;&gt;h</vt:lpstr>
      <vt:lpstr>Pressure Drop Along Channel</vt:lpstr>
      <vt:lpstr>Fabrication: How Are Microfluidic Devices Made?</vt:lpstr>
      <vt:lpstr>Process Flow: Soft-Lithography</vt:lpstr>
      <vt:lpstr>END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Lab 3: Modeling a Microvascular Network on a Chip</dc:title>
  <dc:creator>Owner</dc:creator>
  <cp:lastModifiedBy>Owner</cp:lastModifiedBy>
  <cp:revision>38</cp:revision>
  <dcterms:created xsi:type="dcterms:W3CDTF">2011-03-17T03:36:06Z</dcterms:created>
  <dcterms:modified xsi:type="dcterms:W3CDTF">2011-03-17T07:28:38Z</dcterms:modified>
</cp:coreProperties>
</file>