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2" r:id="rId2"/>
    <p:sldId id="283" r:id="rId3"/>
    <p:sldId id="257" r:id="rId4"/>
    <p:sldId id="271" r:id="rId5"/>
    <p:sldId id="263" r:id="rId6"/>
    <p:sldId id="276" r:id="rId7"/>
    <p:sldId id="277" r:id="rId8"/>
    <p:sldId id="278" r:id="rId9"/>
    <p:sldId id="279" r:id="rId10"/>
    <p:sldId id="281" r:id="rId11"/>
    <p:sldId id="275" r:id="rId12"/>
    <p:sldId id="259" r:id="rId13"/>
    <p:sldId id="260" r:id="rId14"/>
    <p:sldId id="272" r:id="rId15"/>
    <p:sldId id="273" r:id="rId16"/>
    <p:sldId id="274" r:id="rId17"/>
    <p:sldId id="280" r:id="rId18"/>
    <p:sldId id="267" r:id="rId19"/>
    <p:sldId id="266" r:id="rId20"/>
    <p:sldId id="265" r:id="rId21"/>
    <p:sldId id="282"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59" autoAdjust="0"/>
  </p:normalViewPr>
  <p:slideViewPr>
    <p:cSldViewPr>
      <p:cViewPr varScale="1">
        <p:scale>
          <a:sx n="88" d="100"/>
          <a:sy n="88" d="100"/>
        </p:scale>
        <p:origin x="-702" y="-108"/>
      </p:cViewPr>
      <p:guideLst>
        <p:guide orient="horz" pos="2160"/>
        <p:guide pos="2880"/>
      </p:guideLst>
    </p:cSldViewPr>
  </p:slideViewPr>
  <p:outlineViewPr>
    <p:cViewPr>
      <p:scale>
        <a:sx n="33" d="100"/>
        <a:sy n="33" d="100"/>
      </p:scale>
      <p:origin x="0" y="6672"/>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image" Target="../media/image31.jpeg"/><Relationship Id="rId6" Type="http://schemas.openxmlformats.org/officeDocument/2006/relationships/image" Target="../media/image81.jpeg"/><Relationship Id="rId5" Type="http://schemas.openxmlformats.org/officeDocument/2006/relationships/image" Target="../media/image71.jpeg"/><Relationship Id="rId4"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2E7E7-9F60-425D-8B67-472F9C5D00E9}"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60AF32CF-0414-45C9-8B96-17550CC231E0}">
      <dgm:prSet phldrT="[Text]"/>
      <dgm:spPr/>
      <dgm:t>
        <a:bodyPr/>
        <a:lstStyle/>
        <a:p>
          <a:r>
            <a:rPr lang="en-US" dirty="0" smtClean="0"/>
            <a:t>LSI</a:t>
          </a:r>
          <a:endParaRPr lang="en-US" dirty="0"/>
        </a:p>
      </dgm:t>
    </dgm:pt>
    <dgm:pt modelId="{353D936D-918D-4D13-B341-42AB0E1F4646}" type="parTrans" cxnId="{7828AC21-73E6-4D09-8CC8-37DA3CF16FB3}">
      <dgm:prSet/>
      <dgm:spPr/>
      <dgm:t>
        <a:bodyPr/>
        <a:lstStyle/>
        <a:p>
          <a:endParaRPr lang="en-US"/>
        </a:p>
      </dgm:t>
    </dgm:pt>
    <dgm:pt modelId="{C45EE077-FB8F-4DC9-B73F-F7D724DE1673}" type="sibTrans" cxnId="{7828AC21-73E6-4D09-8CC8-37DA3CF16FB3}">
      <dgm:prSet/>
      <dgm:spPr/>
      <dgm:t>
        <a:bodyPr/>
        <a:lstStyle/>
        <a:p>
          <a:endParaRPr lang="en-US"/>
        </a:p>
      </dgm:t>
    </dgm:pt>
    <dgm:pt modelId="{55B4C845-7EEB-492D-A3B8-547FE40E8A59}">
      <dgm:prSet phldrT="[Text]"/>
      <dgm:spPr/>
      <dgm:t>
        <a:bodyPr/>
        <a:lstStyle/>
        <a:p>
          <a:r>
            <a:rPr lang="en-US" dirty="0" smtClean="0"/>
            <a:t>Body on chip</a:t>
          </a:r>
          <a:endParaRPr lang="en-US" dirty="0"/>
        </a:p>
      </dgm:t>
    </dgm:pt>
    <dgm:pt modelId="{757BBAAA-2242-4C22-8036-8FF578ECD7AF}" type="parTrans" cxnId="{419E6DC8-5F1B-4420-83FF-A699154456C0}">
      <dgm:prSet/>
      <dgm:spPr/>
      <dgm:t>
        <a:bodyPr/>
        <a:lstStyle/>
        <a:p>
          <a:endParaRPr lang="en-US"/>
        </a:p>
      </dgm:t>
    </dgm:pt>
    <dgm:pt modelId="{2EF2835B-8598-4B20-90E9-EBB202A0AC07}" type="sibTrans" cxnId="{419E6DC8-5F1B-4420-83FF-A699154456C0}">
      <dgm:prSet/>
      <dgm:spPr/>
      <dgm:t>
        <a:bodyPr/>
        <a:lstStyle/>
        <a:p>
          <a:endParaRPr lang="en-US"/>
        </a:p>
      </dgm:t>
    </dgm:pt>
    <dgm:pt modelId="{4A0922AB-7C03-4102-AF6A-F40D10BB46FE}">
      <dgm:prSet phldrT="[Text]"/>
      <dgm:spPr/>
      <dgm:t>
        <a:bodyPr/>
        <a:lstStyle/>
        <a:p>
          <a:r>
            <a:rPr lang="en-US" dirty="0" smtClean="0"/>
            <a:t>Concentration gradient</a:t>
          </a:r>
          <a:endParaRPr lang="en-US" dirty="0"/>
        </a:p>
      </dgm:t>
    </dgm:pt>
    <dgm:pt modelId="{252F986E-062A-443D-8752-41811A2089FA}" type="parTrans" cxnId="{2D5CB673-1414-48F7-BD42-AA270FF57596}">
      <dgm:prSet/>
      <dgm:spPr/>
      <dgm:t>
        <a:bodyPr/>
        <a:lstStyle/>
        <a:p>
          <a:endParaRPr lang="en-US"/>
        </a:p>
      </dgm:t>
    </dgm:pt>
    <dgm:pt modelId="{1C7157CF-95FF-4FF2-B5D2-EEF88B40ADC8}" type="sibTrans" cxnId="{2D5CB673-1414-48F7-BD42-AA270FF57596}">
      <dgm:prSet/>
      <dgm:spPr/>
      <dgm:t>
        <a:bodyPr/>
        <a:lstStyle/>
        <a:p>
          <a:endParaRPr lang="en-US"/>
        </a:p>
      </dgm:t>
    </dgm:pt>
    <dgm:pt modelId="{34CD3687-A9FA-4A78-A0F7-165047F56893}">
      <dgm:prSet phldrT="[Text]"/>
      <dgm:spPr/>
      <dgm:t>
        <a:bodyPr/>
        <a:lstStyle/>
        <a:p>
          <a:r>
            <a:rPr lang="en-US" dirty="0" smtClean="0"/>
            <a:t>Sperm sorter for IVF</a:t>
          </a:r>
          <a:endParaRPr lang="en-US" dirty="0"/>
        </a:p>
      </dgm:t>
    </dgm:pt>
    <dgm:pt modelId="{DF451DD1-D1CA-4B67-87FF-E085E1262BA6}" type="parTrans" cxnId="{E3A25EA6-678C-4045-BD52-5728E3A0A353}">
      <dgm:prSet/>
      <dgm:spPr/>
      <dgm:t>
        <a:bodyPr/>
        <a:lstStyle/>
        <a:p>
          <a:endParaRPr lang="en-US"/>
        </a:p>
      </dgm:t>
    </dgm:pt>
    <dgm:pt modelId="{6CDC507C-3349-4FA2-956E-4DCCA2FBD833}" type="sibTrans" cxnId="{E3A25EA6-678C-4045-BD52-5728E3A0A353}">
      <dgm:prSet/>
      <dgm:spPr/>
      <dgm:t>
        <a:bodyPr/>
        <a:lstStyle/>
        <a:p>
          <a:endParaRPr lang="en-US"/>
        </a:p>
      </dgm:t>
    </dgm:pt>
    <dgm:pt modelId="{9D8B78E4-ED9D-40A4-81F3-23667780B40E}">
      <dgm:prSet phldrT="[Text]"/>
      <dgm:spPr/>
      <dgm:t>
        <a:bodyPr/>
        <a:lstStyle/>
        <a:p>
          <a:r>
            <a:rPr lang="en-US" dirty="0" smtClean="0"/>
            <a:t>Portable medical diagnostics</a:t>
          </a:r>
          <a:endParaRPr lang="en-US" dirty="0"/>
        </a:p>
      </dgm:t>
    </dgm:pt>
    <dgm:pt modelId="{92C92EC2-DBCA-48AE-9133-6D2AF52963B2}" type="parTrans" cxnId="{7B876FCA-FCBE-42CE-87F1-981B1DC512DC}">
      <dgm:prSet/>
      <dgm:spPr/>
      <dgm:t>
        <a:bodyPr/>
        <a:lstStyle/>
        <a:p>
          <a:endParaRPr lang="en-US"/>
        </a:p>
      </dgm:t>
    </dgm:pt>
    <dgm:pt modelId="{DF8CF4D4-2C30-45A1-9D1F-20BB0CB714A9}" type="sibTrans" cxnId="{7B876FCA-FCBE-42CE-87F1-981B1DC512DC}">
      <dgm:prSet/>
      <dgm:spPr/>
      <dgm:t>
        <a:bodyPr/>
        <a:lstStyle/>
        <a:p>
          <a:endParaRPr lang="en-US"/>
        </a:p>
      </dgm:t>
    </dgm:pt>
    <dgm:pt modelId="{12948249-327A-4063-8DC5-72D089A7267F}">
      <dgm:prSet phldrT="[Text]"/>
      <dgm:spPr/>
      <dgm:t>
        <a:bodyPr/>
        <a:lstStyle/>
        <a:p>
          <a:r>
            <a:rPr lang="en-US" dirty="0" smtClean="0"/>
            <a:t>Traction force microscopy</a:t>
          </a:r>
          <a:endParaRPr lang="en-US" dirty="0"/>
        </a:p>
      </dgm:t>
    </dgm:pt>
    <dgm:pt modelId="{33312257-BB4C-485F-9D92-59961AE3637A}" type="parTrans" cxnId="{D0AD84EB-8D8A-4252-8847-D29258539BED}">
      <dgm:prSet/>
      <dgm:spPr/>
      <dgm:t>
        <a:bodyPr/>
        <a:lstStyle/>
        <a:p>
          <a:endParaRPr lang="en-US"/>
        </a:p>
      </dgm:t>
    </dgm:pt>
    <dgm:pt modelId="{798B7546-75AB-456D-BC5B-3741E4287E93}" type="sibTrans" cxnId="{D0AD84EB-8D8A-4252-8847-D29258539BED}">
      <dgm:prSet/>
      <dgm:spPr/>
      <dgm:t>
        <a:bodyPr/>
        <a:lstStyle/>
        <a:p>
          <a:endParaRPr lang="en-US"/>
        </a:p>
      </dgm:t>
    </dgm:pt>
    <dgm:pt modelId="{94522A5D-BE44-475C-8E42-484882085D81}" type="pres">
      <dgm:prSet presAssocID="{ADD2E7E7-9F60-425D-8B67-472F9C5D00E9}" presName="Name0" presStyleCnt="0">
        <dgm:presLayoutVars>
          <dgm:dir/>
          <dgm:resizeHandles val="exact"/>
        </dgm:presLayoutVars>
      </dgm:prSet>
      <dgm:spPr/>
      <dgm:t>
        <a:bodyPr/>
        <a:lstStyle/>
        <a:p>
          <a:endParaRPr lang="en-US"/>
        </a:p>
      </dgm:t>
    </dgm:pt>
    <dgm:pt modelId="{B414A00E-7553-4A3A-9698-1AAFB4189567}" type="pres">
      <dgm:prSet presAssocID="{60AF32CF-0414-45C9-8B96-17550CC231E0}" presName="compNode" presStyleCnt="0"/>
      <dgm:spPr/>
    </dgm:pt>
    <dgm:pt modelId="{F04CA538-9734-480E-B92E-6114C75B8D6E}" type="pres">
      <dgm:prSet presAssocID="{60AF32CF-0414-45C9-8B96-17550CC231E0}" presName="pictRect" presStyleLbl="node1" presStyleIdx="0" presStyleCnt="6"/>
      <dgm:spPr>
        <a:blipFill rotWithShape="0">
          <a:blip xmlns:r="http://schemas.openxmlformats.org/officeDocument/2006/relationships" r:embed="rId1"/>
          <a:stretch>
            <a:fillRect/>
          </a:stretch>
        </a:blipFill>
      </dgm:spPr>
    </dgm:pt>
    <dgm:pt modelId="{B18F486B-6678-4D0C-B30D-7A2C35579252}" type="pres">
      <dgm:prSet presAssocID="{60AF32CF-0414-45C9-8B96-17550CC231E0}" presName="textRect" presStyleLbl="revTx" presStyleIdx="0" presStyleCnt="6">
        <dgm:presLayoutVars>
          <dgm:bulletEnabled val="1"/>
        </dgm:presLayoutVars>
      </dgm:prSet>
      <dgm:spPr/>
      <dgm:t>
        <a:bodyPr/>
        <a:lstStyle/>
        <a:p>
          <a:endParaRPr lang="en-US"/>
        </a:p>
      </dgm:t>
    </dgm:pt>
    <dgm:pt modelId="{32FA0452-079F-43FF-8724-6FC3CD7D9A39}" type="pres">
      <dgm:prSet presAssocID="{C45EE077-FB8F-4DC9-B73F-F7D724DE1673}" presName="sibTrans" presStyleLbl="sibTrans2D1" presStyleIdx="0" presStyleCnt="0"/>
      <dgm:spPr/>
      <dgm:t>
        <a:bodyPr/>
        <a:lstStyle/>
        <a:p>
          <a:endParaRPr lang="en-US"/>
        </a:p>
      </dgm:t>
    </dgm:pt>
    <dgm:pt modelId="{B2DC38BA-0CF9-4AA7-BC7C-42540CFE1A3E}" type="pres">
      <dgm:prSet presAssocID="{55B4C845-7EEB-492D-A3B8-547FE40E8A59}" presName="compNode" presStyleCnt="0"/>
      <dgm:spPr/>
    </dgm:pt>
    <dgm:pt modelId="{91965737-98A9-4FB9-BE17-98E0890031DF}" type="pres">
      <dgm:prSet presAssocID="{55B4C845-7EEB-492D-A3B8-547FE40E8A59}" presName="pictRect" presStyleLbl="node1" presStyleIdx="1" presStyleCnt="6"/>
      <dgm:spPr>
        <a:blipFill rotWithShape="0">
          <a:blip xmlns:r="http://schemas.openxmlformats.org/officeDocument/2006/relationships" r:embed="rId2"/>
          <a:stretch>
            <a:fillRect/>
          </a:stretch>
        </a:blipFill>
      </dgm:spPr>
    </dgm:pt>
    <dgm:pt modelId="{A1A3BE74-E5A4-41B6-A433-D9EBE6686A35}" type="pres">
      <dgm:prSet presAssocID="{55B4C845-7EEB-492D-A3B8-547FE40E8A59}" presName="textRect" presStyleLbl="revTx" presStyleIdx="1" presStyleCnt="6">
        <dgm:presLayoutVars>
          <dgm:bulletEnabled val="1"/>
        </dgm:presLayoutVars>
      </dgm:prSet>
      <dgm:spPr/>
      <dgm:t>
        <a:bodyPr/>
        <a:lstStyle/>
        <a:p>
          <a:endParaRPr lang="en-US"/>
        </a:p>
      </dgm:t>
    </dgm:pt>
    <dgm:pt modelId="{4551C260-E8CB-4721-B7E3-20298D94DD3E}" type="pres">
      <dgm:prSet presAssocID="{2EF2835B-8598-4B20-90E9-EBB202A0AC07}" presName="sibTrans" presStyleLbl="sibTrans2D1" presStyleIdx="0" presStyleCnt="0"/>
      <dgm:spPr/>
      <dgm:t>
        <a:bodyPr/>
        <a:lstStyle/>
        <a:p>
          <a:endParaRPr lang="en-US"/>
        </a:p>
      </dgm:t>
    </dgm:pt>
    <dgm:pt modelId="{26D4469D-D187-4D15-9A26-68EF481E55BF}" type="pres">
      <dgm:prSet presAssocID="{4A0922AB-7C03-4102-AF6A-F40D10BB46FE}" presName="compNode" presStyleCnt="0"/>
      <dgm:spPr/>
    </dgm:pt>
    <dgm:pt modelId="{B3F20287-7F2A-43B6-A80F-696C7BCC9C2A}" type="pres">
      <dgm:prSet presAssocID="{4A0922AB-7C03-4102-AF6A-F40D10BB46FE}" presName="pictRect" presStyleLbl="node1" presStyleIdx="2" presStyleCnt="6"/>
      <dgm:spPr>
        <a:blipFill rotWithShape="0">
          <a:blip xmlns:r="http://schemas.openxmlformats.org/officeDocument/2006/relationships" r:embed="rId3"/>
          <a:stretch>
            <a:fillRect/>
          </a:stretch>
        </a:blipFill>
      </dgm:spPr>
    </dgm:pt>
    <dgm:pt modelId="{02FC4407-1744-4C36-81A7-90EE627F40B9}" type="pres">
      <dgm:prSet presAssocID="{4A0922AB-7C03-4102-AF6A-F40D10BB46FE}" presName="textRect" presStyleLbl="revTx" presStyleIdx="2" presStyleCnt="6">
        <dgm:presLayoutVars>
          <dgm:bulletEnabled val="1"/>
        </dgm:presLayoutVars>
      </dgm:prSet>
      <dgm:spPr/>
      <dgm:t>
        <a:bodyPr/>
        <a:lstStyle/>
        <a:p>
          <a:endParaRPr lang="en-US"/>
        </a:p>
      </dgm:t>
    </dgm:pt>
    <dgm:pt modelId="{34775B3D-A470-45C9-8FE7-A2A239680759}" type="pres">
      <dgm:prSet presAssocID="{1C7157CF-95FF-4FF2-B5D2-EEF88B40ADC8}" presName="sibTrans" presStyleLbl="sibTrans2D1" presStyleIdx="0" presStyleCnt="0"/>
      <dgm:spPr/>
      <dgm:t>
        <a:bodyPr/>
        <a:lstStyle/>
        <a:p>
          <a:endParaRPr lang="en-US"/>
        </a:p>
      </dgm:t>
    </dgm:pt>
    <dgm:pt modelId="{F2F1316A-9FE2-4533-B121-8922EA63F40C}" type="pres">
      <dgm:prSet presAssocID="{34CD3687-A9FA-4A78-A0F7-165047F56893}" presName="compNode" presStyleCnt="0"/>
      <dgm:spPr/>
    </dgm:pt>
    <dgm:pt modelId="{A6C28489-61CF-4C0B-826B-91E7FF68B23A}" type="pres">
      <dgm:prSet presAssocID="{34CD3687-A9FA-4A78-A0F7-165047F56893}" presName="pictRect" presStyleLbl="node1" presStyleIdx="3" presStyleCnt="6"/>
      <dgm:spPr>
        <a:blipFill rotWithShape="0">
          <a:blip xmlns:r="http://schemas.openxmlformats.org/officeDocument/2006/relationships" r:embed="rId4"/>
          <a:stretch>
            <a:fillRect/>
          </a:stretch>
        </a:blipFill>
      </dgm:spPr>
    </dgm:pt>
    <dgm:pt modelId="{AA0BB0A0-DEB4-4E3D-9555-0615057F747C}" type="pres">
      <dgm:prSet presAssocID="{34CD3687-A9FA-4A78-A0F7-165047F56893}" presName="textRect" presStyleLbl="revTx" presStyleIdx="3" presStyleCnt="6">
        <dgm:presLayoutVars>
          <dgm:bulletEnabled val="1"/>
        </dgm:presLayoutVars>
      </dgm:prSet>
      <dgm:spPr/>
      <dgm:t>
        <a:bodyPr/>
        <a:lstStyle/>
        <a:p>
          <a:endParaRPr lang="en-US"/>
        </a:p>
      </dgm:t>
    </dgm:pt>
    <dgm:pt modelId="{12773182-E05C-4CCA-AF9E-EBC14CEC16C8}" type="pres">
      <dgm:prSet presAssocID="{6CDC507C-3349-4FA2-956E-4DCCA2FBD833}" presName="sibTrans" presStyleLbl="sibTrans2D1" presStyleIdx="0" presStyleCnt="0"/>
      <dgm:spPr/>
      <dgm:t>
        <a:bodyPr/>
        <a:lstStyle/>
        <a:p>
          <a:endParaRPr lang="en-US"/>
        </a:p>
      </dgm:t>
    </dgm:pt>
    <dgm:pt modelId="{19021760-BEED-4578-A323-5A7CA8286573}" type="pres">
      <dgm:prSet presAssocID="{12948249-327A-4063-8DC5-72D089A7267F}" presName="compNode" presStyleCnt="0"/>
      <dgm:spPr/>
    </dgm:pt>
    <dgm:pt modelId="{FB26E960-0626-45A6-ACEF-CB73D458065C}" type="pres">
      <dgm:prSet presAssocID="{12948249-327A-4063-8DC5-72D089A7267F}" presName="pictRect" presStyleLbl="node1" presStyleIdx="4" presStyleCnt="6"/>
      <dgm:spPr>
        <a:blipFill rotWithShape="0">
          <a:blip xmlns:r="http://schemas.openxmlformats.org/officeDocument/2006/relationships" r:embed="rId5"/>
          <a:stretch>
            <a:fillRect/>
          </a:stretch>
        </a:blipFill>
      </dgm:spPr>
    </dgm:pt>
    <dgm:pt modelId="{FDB729DB-70A5-41BE-A50E-893628EC0D26}" type="pres">
      <dgm:prSet presAssocID="{12948249-327A-4063-8DC5-72D089A7267F}" presName="textRect" presStyleLbl="revTx" presStyleIdx="4" presStyleCnt="6">
        <dgm:presLayoutVars>
          <dgm:bulletEnabled val="1"/>
        </dgm:presLayoutVars>
      </dgm:prSet>
      <dgm:spPr/>
      <dgm:t>
        <a:bodyPr/>
        <a:lstStyle/>
        <a:p>
          <a:endParaRPr lang="en-US"/>
        </a:p>
      </dgm:t>
    </dgm:pt>
    <dgm:pt modelId="{4F5BB734-6821-4233-8467-28214EA8B2BA}" type="pres">
      <dgm:prSet presAssocID="{798B7546-75AB-456D-BC5B-3741E4287E93}" presName="sibTrans" presStyleLbl="sibTrans2D1" presStyleIdx="0" presStyleCnt="0"/>
      <dgm:spPr/>
      <dgm:t>
        <a:bodyPr/>
        <a:lstStyle/>
        <a:p>
          <a:endParaRPr lang="en-US"/>
        </a:p>
      </dgm:t>
    </dgm:pt>
    <dgm:pt modelId="{1CCC2028-A440-4C41-A2C4-1AB856CD08CC}" type="pres">
      <dgm:prSet presAssocID="{9D8B78E4-ED9D-40A4-81F3-23667780B40E}" presName="compNode" presStyleCnt="0"/>
      <dgm:spPr/>
    </dgm:pt>
    <dgm:pt modelId="{E367096B-A4A9-4BE2-813E-46BB5428853C}" type="pres">
      <dgm:prSet presAssocID="{9D8B78E4-ED9D-40A4-81F3-23667780B40E}" presName="pictRect" presStyleLbl="node1" presStyleIdx="5" presStyleCnt="6"/>
      <dgm:spPr>
        <a:blipFill rotWithShape="0">
          <a:blip xmlns:r="http://schemas.openxmlformats.org/officeDocument/2006/relationships" r:embed="rId6"/>
          <a:stretch>
            <a:fillRect/>
          </a:stretch>
        </a:blipFill>
      </dgm:spPr>
    </dgm:pt>
    <dgm:pt modelId="{B96673AB-C738-4823-9845-92B8071383C3}" type="pres">
      <dgm:prSet presAssocID="{9D8B78E4-ED9D-40A4-81F3-23667780B40E}" presName="textRect" presStyleLbl="revTx" presStyleIdx="5" presStyleCnt="6">
        <dgm:presLayoutVars>
          <dgm:bulletEnabled val="1"/>
        </dgm:presLayoutVars>
      </dgm:prSet>
      <dgm:spPr/>
      <dgm:t>
        <a:bodyPr/>
        <a:lstStyle/>
        <a:p>
          <a:endParaRPr lang="en-US"/>
        </a:p>
      </dgm:t>
    </dgm:pt>
  </dgm:ptLst>
  <dgm:cxnLst>
    <dgm:cxn modelId="{D0AD84EB-8D8A-4252-8847-D29258539BED}" srcId="{ADD2E7E7-9F60-425D-8B67-472F9C5D00E9}" destId="{12948249-327A-4063-8DC5-72D089A7267F}" srcOrd="4" destOrd="0" parTransId="{33312257-BB4C-485F-9D92-59961AE3637A}" sibTransId="{798B7546-75AB-456D-BC5B-3741E4287E93}"/>
    <dgm:cxn modelId="{2D5CB673-1414-48F7-BD42-AA270FF57596}" srcId="{ADD2E7E7-9F60-425D-8B67-472F9C5D00E9}" destId="{4A0922AB-7C03-4102-AF6A-F40D10BB46FE}" srcOrd="2" destOrd="0" parTransId="{252F986E-062A-443D-8752-41811A2089FA}" sibTransId="{1C7157CF-95FF-4FF2-B5D2-EEF88B40ADC8}"/>
    <dgm:cxn modelId="{419E6DC8-5F1B-4420-83FF-A699154456C0}" srcId="{ADD2E7E7-9F60-425D-8B67-472F9C5D00E9}" destId="{55B4C845-7EEB-492D-A3B8-547FE40E8A59}" srcOrd="1" destOrd="0" parTransId="{757BBAAA-2242-4C22-8036-8FF578ECD7AF}" sibTransId="{2EF2835B-8598-4B20-90E9-EBB202A0AC07}"/>
    <dgm:cxn modelId="{8A5981B7-DE5D-4ECE-BD29-6B3AD52DA6B5}" type="presOf" srcId="{798B7546-75AB-456D-BC5B-3741E4287E93}" destId="{4F5BB734-6821-4233-8467-28214EA8B2BA}" srcOrd="0" destOrd="0" presId="urn:microsoft.com/office/officeart/2005/8/layout/pList1#1"/>
    <dgm:cxn modelId="{4A040EC4-CB5F-4194-9A85-D208E9B6DB84}" type="presOf" srcId="{12948249-327A-4063-8DC5-72D089A7267F}" destId="{FDB729DB-70A5-41BE-A50E-893628EC0D26}" srcOrd="0" destOrd="0" presId="urn:microsoft.com/office/officeart/2005/8/layout/pList1#1"/>
    <dgm:cxn modelId="{0156EDFB-9034-4552-B0CF-17873CCFECC2}" type="presOf" srcId="{34CD3687-A9FA-4A78-A0F7-165047F56893}" destId="{AA0BB0A0-DEB4-4E3D-9555-0615057F747C}" srcOrd="0" destOrd="0" presId="urn:microsoft.com/office/officeart/2005/8/layout/pList1#1"/>
    <dgm:cxn modelId="{7828AC21-73E6-4D09-8CC8-37DA3CF16FB3}" srcId="{ADD2E7E7-9F60-425D-8B67-472F9C5D00E9}" destId="{60AF32CF-0414-45C9-8B96-17550CC231E0}" srcOrd="0" destOrd="0" parTransId="{353D936D-918D-4D13-B341-42AB0E1F4646}" sibTransId="{C45EE077-FB8F-4DC9-B73F-F7D724DE1673}"/>
    <dgm:cxn modelId="{7B876FCA-FCBE-42CE-87F1-981B1DC512DC}" srcId="{ADD2E7E7-9F60-425D-8B67-472F9C5D00E9}" destId="{9D8B78E4-ED9D-40A4-81F3-23667780B40E}" srcOrd="5" destOrd="0" parTransId="{92C92EC2-DBCA-48AE-9133-6D2AF52963B2}" sibTransId="{DF8CF4D4-2C30-45A1-9D1F-20BB0CB714A9}"/>
    <dgm:cxn modelId="{E20CDE24-8980-448B-B0E5-9DC9C2CAD673}" type="presOf" srcId="{60AF32CF-0414-45C9-8B96-17550CC231E0}" destId="{B18F486B-6678-4D0C-B30D-7A2C35579252}" srcOrd="0" destOrd="0" presId="urn:microsoft.com/office/officeart/2005/8/layout/pList1#1"/>
    <dgm:cxn modelId="{F19A7313-F5EF-410F-A05E-E23607F1DC0A}" type="presOf" srcId="{ADD2E7E7-9F60-425D-8B67-472F9C5D00E9}" destId="{94522A5D-BE44-475C-8E42-484882085D81}" srcOrd="0" destOrd="0" presId="urn:microsoft.com/office/officeart/2005/8/layout/pList1#1"/>
    <dgm:cxn modelId="{294C5F5F-B8A2-4560-9F76-15AB6609336C}" type="presOf" srcId="{4A0922AB-7C03-4102-AF6A-F40D10BB46FE}" destId="{02FC4407-1744-4C36-81A7-90EE627F40B9}" srcOrd="0" destOrd="0" presId="urn:microsoft.com/office/officeart/2005/8/layout/pList1#1"/>
    <dgm:cxn modelId="{E5DE4CDC-CC55-4BA1-9B0B-B83048A7AED6}" type="presOf" srcId="{55B4C845-7EEB-492D-A3B8-547FE40E8A59}" destId="{A1A3BE74-E5A4-41B6-A433-D9EBE6686A35}" srcOrd="0" destOrd="0" presId="urn:microsoft.com/office/officeart/2005/8/layout/pList1#1"/>
    <dgm:cxn modelId="{3B830524-6CAA-4C98-A809-0AB595CAD242}" type="presOf" srcId="{2EF2835B-8598-4B20-90E9-EBB202A0AC07}" destId="{4551C260-E8CB-4721-B7E3-20298D94DD3E}" srcOrd="0" destOrd="0" presId="urn:microsoft.com/office/officeart/2005/8/layout/pList1#1"/>
    <dgm:cxn modelId="{C813EDA0-29D8-4F96-9340-E8FAE019CE11}" type="presOf" srcId="{6CDC507C-3349-4FA2-956E-4DCCA2FBD833}" destId="{12773182-E05C-4CCA-AF9E-EBC14CEC16C8}" srcOrd="0" destOrd="0" presId="urn:microsoft.com/office/officeart/2005/8/layout/pList1#1"/>
    <dgm:cxn modelId="{E72AF7B3-D0F8-484F-97AB-E2C48BFF7852}" type="presOf" srcId="{9D8B78E4-ED9D-40A4-81F3-23667780B40E}" destId="{B96673AB-C738-4823-9845-92B8071383C3}" srcOrd="0" destOrd="0" presId="urn:microsoft.com/office/officeart/2005/8/layout/pList1#1"/>
    <dgm:cxn modelId="{21571205-2FB1-4FED-946A-E7ADD82EB8B0}" type="presOf" srcId="{C45EE077-FB8F-4DC9-B73F-F7D724DE1673}" destId="{32FA0452-079F-43FF-8724-6FC3CD7D9A39}" srcOrd="0" destOrd="0" presId="urn:microsoft.com/office/officeart/2005/8/layout/pList1#1"/>
    <dgm:cxn modelId="{33C855D5-6065-4A3E-BD97-9A2B5ABA9092}" type="presOf" srcId="{1C7157CF-95FF-4FF2-B5D2-EEF88B40ADC8}" destId="{34775B3D-A470-45C9-8FE7-A2A239680759}" srcOrd="0" destOrd="0" presId="urn:microsoft.com/office/officeart/2005/8/layout/pList1#1"/>
    <dgm:cxn modelId="{E3A25EA6-678C-4045-BD52-5728E3A0A353}" srcId="{ADD2E7E7-9F60-425D-8B67-472F9C5D00E9}" destId="{34CD3687-A9FA-4A78-A0F7-165047F56893}" srcOrd="3" destOrd="0" parTransId="{DF451DD1-D1CA-4B67-87FF-E085E1262BA6}" sibTransId="{6CDC507C-3349-4FA2-956E-4DCCA2FBD833}"/>
    <dgm:cxn modelId="{432BFCF6-89A7-4DEF-812C-7C885CB6D034}" type="presParOf" srcId="{94522A5D-BE44-475C-8E42-484882085D81}" destId="{B414A00E-7553-4A3A-9698-1AAFB4189567}" srcOrd="0" destOrd="0" presId="urn:microsoft.com/office/officeart/2005/8/layout/pList1#1"/>
    <dgm:cxn modelId="{879F08C0-E2A1-4816-B66C-80DD85FA5E4E}" type="presParOf" srcId="{B414A00E-7553-4A3A-9698-1AAFB4189567}" destId="{F04CA538-9734-480E-B92E-6114C75B8D6E}" srcOrd="0" destOrd="0" presId="urn:microsoft.com/office/officeart/2005/8/layout/pList1#1"/>
    <dgm:cxn modelId="{81ACA3D0-13D4-496F-9E03-151664DCED81}" type="presParOf" srcId="{B414A00E-7553-4A3A-9698-1AAFB4189567}" destId="{B18F486B-6678-4D0C-B30D-7A2C35579252}" srcOrd="1" destOrd="0" presId="urn:microsoft.com/office/officeart/2005/8/layout/pList1#1"/>
    <dgm:cxn modelId="{6E8B7FE4-FFCC-4A0E-92B0-E5DD2F29133F}" type="presParOf" srcId="{94522A5D-BE44-475C-8E42-484882085D81}" destId="{32FA0452-079F-43FF-8724-6FC3CD7D9A39}" srcOrd="1" destOrd="0" presId="urn:microsoft.com/office/officeart/2005/8/layout/pList1#1"/>
    <dgm:cxn modelId="{25FEE99A-1BC8-44F9-B4F4-57A41005C1F7}" type="presParOf" srcId="{94522A5D-BE44-475C-8E42-484882085D81}" destId="{B2DC38BA-0CF9-4AA7-BC7C-42540CFE1A3E}" srcOrd="2" destOrd="0" presId="urn:microsoft.com/office/officeart/2005/8/layout/pList1#1"/>
    <dgm:cxn modelId="{A3994C71-0C54-4197-8A3E-3211CEB85DBF}" type="presParOf" srcId="{B2DC38BA-0CF9-4AA7-BC7C-42540CFE1A3E}" destId="{91965737-98A9-4FB9-BE17-98E0890031DF}" srcOrd="0" destOrd="0" presId="urn:microsoft.com/office/officeart/2005/8/layout/pList1#1"/>
    <dgm:cxn modelId="{5DF9124F-6961-420D-A774-30A51A276917}" type="presParOf" srcId="{B2DC38BA-0CF9-4AA7-BC7C-42540CFE1A3E}" destId="{A1A3BE74-E5A4-41B6-A433-D9EBE6686A35}" srcOrd="1" destOrd="0" presId="urn:microsoft.com/office/officeart/2005/8/layout/pList1#1"/>
    <dgm:cxn modelId="{2E003D36-8725-4590-BFB3-E4CF04D89DA5}" type="presParOf" srcId="{94522A5D-BE44-475C-8E42-484882085D81}" destId="{4551C260-E8CB-4721-B7E3-20298D94DD3E}" srcOrd="3" destOrd="0" presId="urn:microsoft.com/office/officeart/2005/8/layout/pList1#1"/>
    <dgm:cxn modelId="{E54D45DE-8A16-4C79-8A59-48034BD91BC6}" type="presParOf" srcId="{94522A5D-BE44-475C-8E42-484882085D81}" destId="{26D4469D-D187-4D15-9A26-68EF481E55BF}" srcOrd="4" destOrd="0" presId="urn:microsoft.com/office/officeart/2005/8/layout/pList1#1"/>
    <dgm:cxn modelId="{BF3E1B3E-A23E-4AF2-B77D-FFB568690D94}" type="presParOf" srcId="{26D4469D-D187-4D15-9A26-68EF481E55BF}" destId="{B3F20287-7F2A-43B6-A80F-696C7BCC9C2A}" srcOrd="0" destOrd="0" presId="urn:microsoft.com/office/officeart/2005/8/layout/pList1#1"/>
    <dgm:cxn modelId="{9B87C0C4-078A-48F4-B509-F2F0FDD4F37D}" type="presParOf" srcId="{26D4469D-D187-4D15-9A26-68EF481E55BF}" destId="{02FC4407-1744-4C36-81A7-90EE627F40B9}" srcOrd="1" destOrd="0" presId="urn:microsoft.com/office/officeart/2005/8/layout/pList1#1"/>
    <dgm:cxn modelId="{830CD12B-A653-419A-947D-ABD6DF234ADC}" type="presParOf" srcId="{94522A5D-BE44-475C-8E42-484882085D81}" destId="{34775B3D-A470-45C9-8FE7-A2A239680759}" srcOrd="5" destOrd="0" presId="urn:microsoft.com/office/officeart/2005/8/layout/pList1#1"/>
    <dgm:cxn modelId="{24C3D5B6-6417-4209-9EE0-C97D7B89BFA7}" type="presParOf" srcId="{94522A5D-BE44-475C-8E42-484882085D81}" destId="{F2F1316A-9FE2-4533-B121-8922EA63F40C}" srcOrd="6" destOrd="0" presId="urn:microsoft.com/office/officeart/2005/8/layout/pList1#1"/>
    <dgm:cxn modelId="{69281856-AE72-43A2-9313-6AC20EBFD61C}" type="presParOf" srcId="{F2F1316A-9FE2-4533-B121-8922EA63F40C}" destId="{A6C28489-61CF-4C0B-826B-91E7FF68B23A}" srcOrd="0" destOrd="0" presId="urn:microsoft.com/office/officeart/2005/8/layout/pList1#1"/>
    <dgm:cxn modelId="{2B973099-9F25-4798-BD3B-41EC0A571C66}" type="presParOf" srcId="{F2F1316A-9FE2-4533-B121-8922EA63F40C}" destId="{AA0BB0A0-DEB4-4E3D-9555-0615057F747C}" srcOrd="1" destOrd="0" presId="urn:microsoft.com/office/officeart/2005/8/layout/pList1#1"/>
    <dgm:cxn modelId="{618842BD-2287-4ABF-90E9-595AF024A97D}" type="presParOf" srcId="{94522A5D-BE44-475C-8E42-484882085D81}" destId="{12773182-E05C-4CCA-AF9E-EBC14CEC16C8}" srcOrd="7" destOrd="0" presId="urn:microsoft.com/office/officeart/2005/8/layout/pList1#1"/>
    <dgm:cxn modelId="{F262F26A-F785-41FB-9AAB-48B682D6FFC2}" type="presParOf" srcId="{94522A5D-BE44-475C-8E42-484882085D81}" destId="{19021760-BEED-4578-A323-5A7CA8286573}" srcOrd="8" destOrd="0" presId="urn:microsoft.com/office/officeart/2005/8/layout/pList1#1"/>
    <dgm:cxn modelId="{A897E24B-EC9D-47D8-817E-58239C85002D}" type="presParOf" srcId="{19021760-BEED-4578-A323-5A7CA8286573}" destId="{FB26E960-0626-45A6-ACEF-CB73D458065C}" srcOrd="0" destOrd="0" presId="urn:microsoft.com/office/officeart/2005/8/layout/pList1#1"/>
    <dgm:cxn modelId="{FFE0EA13-D405-466F-8E3C-D90303E90AAC}" type="presParOf" srcId="{19021760-BEED-4578-A323-5A7CA8286573}" destId="{FDB729DB-70A5-41BE-A50E-893628EC0D26}" srcOrd="1" destOrd="0" presId="urn:microsoft.com/office/officeart/2005/8/layout/pList1#1"/>
    <dgm:cxn modelId="{273A7A47-3D88-4F47-B5B7-CF51021E8717}" type="presParOf" srcId="{94522A5D-BE44-475C-8E42-484882085D81}" destId="{4F5BB734-6821-4233-8467-28214EA8B2BA}" srcOrd="9" destOrd="0" presId="urn:microsoft.com/office/officeart/2005/8/layout/pList1#1"/>
    <dgm:cxn modelId="{53088C54-8E23-4135-ACF0-039587701F4D}" type="presParOf" srcId="{94522A5D-BE44-475C-8E42-484882085D81}" destId="{1CCC2028-A440-4C41-A2C4-1AB856CD08CC}" srcOrd="10" destOrd="0" presId="urn:microsoft.com/office/officeart/2005/8/layout/pList1#1"/>
    <dgm:cxn modelId="{ABE8B16B-0B5E-42AD-939B-972F98B1CE2E}" type="presParOf" srcId="{1CCC2028-A440-4C41-A2C4-1AB856CD08CC}" destId="{E367096B-A4A9-4BE2-813E-46BB5428853C}" srcOrd="0" destOrd="0" presId="urn:microsoft.com/office/officeart/2005/8/layout/pList1#1"/>
    <dgm:cxn modelId="{49F04CE0-6773-4445-B7A9-9D6694B86400}" type="presParOf" srcId="{1CCC2028-A440-4C41-A2C4-1AB856CD08CC}" destId="{B96673AB-C738-4823-9845-92B8071383C3}"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CA538-9734-480E-B92E-6114C75B8D6E}">
      <dsp:nvSpPr>
        <dsp:cNvPr id="0" name=""/>
        <dsp:cNvSpPr/>
      </dsp:nvSpPr>
      <dsp:spPr>
        <a:xfrm>
          <a:off x="154777" y="1162"/>
          <a:ext cx="2355889" cy="1623207"/>
        </a:xfrm>
        <a:prstGeom prst="roundRect">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F486B-6678-4D0C-B30D-7A2C35579252}">
      <dsp:nvSpPr>
        <dsp:cNvPr id="0" name=""/>
        <dsp:cNvSpPr/>
      </dsp:nvSpPr>
      <dsp:spPr>
        <a:xfrm>
          <a:off x="154777" y="1624370"/>
          <a:ext cx="2355889" cy="87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LSI</a:t>
          </a:r>
          <a:endParaRPr lang="en-US" sz="2200" kern="1200" dirty="0"/>
        </a:p>
      </dsp:txBody>
      <dsp:txXfrm>
        <a:off x="154777" y="1624370"/>
        <a:ext cx="2355889" cy="874035"/>
      </dsp:txXfrm>
    </dsp:sp>
    <dsp:sp modelId="{91965737-98A9-4FB9-BE17-98E0890031DF}">
      <dsp:nvSpPr>
        <dsp:cNvPr id="0" name=""/>
        <dsp:cNvSpPr/>
      </dsp:nvSpPr>
      <dsp:spPr>
        <a:xfrm>
          <a:off x="2746355" y="1162"/>
          <a:ext cx="2355889" cy="1623207"/>
        </a:xfrm>
        <a:prstGeom prst="roundRect">
          <a:avLst/>
        </a:prstGeom>
        <a:blipFill rotWithShape="0">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A3BE74-E5A4-41B6-A433-D9EBE6686A35}">
      <dsp:nvSpPr>
        <dsp:cNvPr id="0" name=""/>
        <dsp:cNvSpPr/>
      </dsp:nvSpPr>
      <dsp:spPr>
        <a:xfrm>
          <a:off x="2746355" y="1624370"/>
          <a:ext cx="2355889" cy="87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Body on chip</a:t>
          </a:r>
          <a:endParaRPr lang="en-US" sz="2200" kern="1200" dirty="0"/>
        </a:p>
      </dsp:txBody>
      <dsp:txXfrm>
        <a:off x="2746355" y="1624370"/>
        <a:ext cx="2355889" cy="874035"/>
      </dsp:txXfrm>
    </dsp:sp>
    <dsp:sp modelId="{B3F20287-7F2A-43B6-A80F-696C7BCC9C2A}">
      <dsp:nvSpPr>
        <dsp:cNvPr id="0" name=""/>
        <dsp:cNvSpPr/>
      </dsp:nvSpPr>
      <dsp:spPr>
        <a:xfrm>
          <a:off x="5337932" y="1162"/>
          <a:ext cx="2355889" cy="1623207"/>
        </a:xfrm>
        <a:prstGeom prst="roundRect">
          <a:avLst/>
        </a:prstGeom>
        <a:blipFill rotWithShape="0">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C4407-1744-4C36-81A7-90EE627F40B9}">
      <dsp:nvSpPr>
        <dsp:cNvPr id="0" name=""/>
        <dsp:cNvSpPr/>
      </dsp:nvSpPr>
      <dsp:spPr>
        <a:xfrm>
          <a:off x="5337932" y="1624370"/>
          <a:ext cx="2355889" cy="87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Concentration gradient</a:t>
          </a:r>
          <a:endParaRPr lang="en-US" sz="2200" kern="1200" dirty="0"/>
        </a:p>
      </dsp:txBody>
      <dsp:txXfrm>
        <a:off x="5337932" y="1624370"/>
        <a:ext cx="2355889" cy="874035"/>
      </dsp:txXfrm>
    </dsp:sp>
    <dsp:sp modelId="{A6C28489-61CF-4C0B-826B-91E7FF68B23A}">
      <dsp:nvSpPr>
        <dsp:cNvPr id="0" name=""/>
        <dsp:cNvSpPr/>
      </dsp:nvSpPr>
      <dsp:spPr>
        <a:xfrm>
          <a:off x="154777" y="2733994"/>
          <a:ext cx="2355889" cy="1623207"/>
        </a:xfrm>
        <a:prstGeom prst="roundRect">
          <a:avLst/>
        </a:prstGeom>
        <a:blipFill rotWithShape="0">
          <a:blip xmlns:r="http://schemas.openxmlformats.org/officeDocument/2006/relationships" r:embed="rId4"/>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BB0A0-DEB4-4E3D-9555-0615057F747C}">
      <dsp:nvSpPr>
        <dsp:cNvPr id="0" name=""/>
        <dsp:cNvSpPr/>
      </dsp:nvSpPr>
      <dsp:spPr>
        <a:xfrm>
          <a:off x="154777" y="4357202"/>
          <a:ext cx="2355889" cy="87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Sperm sorter for IVF</a:t>
          </a:r>
          <a:endParaRPr lang="en-US" sz="2200" kern="1200" dirty="0"/>
        </a:p>
      </dsp:txBody>
      <dsp:txXfrm>
        <a:off x="154777" y="4357202"/>
        <a:ext cx="2355889" cy="874035"/>
      </dsp:txXfrm>
    </dsp:sp>
    <dsp:sp modelId="{FB26E960-0626-45A6-ACEF-CB73D458065C}">
      <dsp:nvSpPr>
        <dsp:cNvPr id="0" name=""/>
        <dsp:cNvSpPr/>
      </dsp:nvSpPr>
      <dsp:spPr>
        <a:xfrm>
          <a:off x="2746355" y="2733994"/>
          <a:ext cx="2355889" cy="1623207"/>
        </a:xfrm>
        <a:prstGeom prst="roundRect">
          <a:avLst/>
        </a:prstGeom>
        <a:blipFill rotWithShape="0">
          <a:blip xmlns:r="http://schemas.openxmlformats.org/officeDocument/2006/relationships" r:embed="rId5"/>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729DB-70A5-41BE-A50E-893628EC0D26}">
      <dsp:nvSpPr>
        <dsp:cNvPr id="0" name=""/>
        <dsp:cNvSpPr/>
      </dsp:nvSpPr>
      <dsp:spPr>
        <a:xfrm>
          <a:off x="2746355" y="4357202"/>
          <a:ext cx="2355889" cy="87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Traction force microscopy</a:t>
          </a:r>
          <a:endParaRPr lang="en-US" sz="2200" kern="1200" dirty="0"/>
        </a:p>
      </dsp:txBody>
      <dsp:txXfrm>
        <a:off x="2746355" y="4357202"/>
        <a:ext cx="2355889" cy="874035"/>
      </dsp:txXfrm>
    </dsp:sp>
    <dsp:sp modelId="{E367096B-A4A9-4BE2-813E-46BB5428853C}">
      <dsp:nvSpPr>
        <dsp:cNvPr id="0" name=""/>
        <dsp:cNvSpPr/>
      </dsp:nvSpPr>
      <dsp:spPr>
        <a:xfrm>
          <a:off x="5337932" y="2733994"/>
          <a:ext cx="2355889" cy="1623207"/>
        </a:xfrm>
        <a:prstGeom prst="roundRect">
          <a:avLst/>
        </a:prstGeom>
        <a:blipFill rotWithShape="0">
          <a:blip xmlns:r="http://schemas.openxmlformats.org/officeDocument/2006/relationships" r:embed="rId6"/>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673AB-C738-4823-9845-92B8071383C3}">
      <dsp:nvSpPr>
        <dsp:cNvPr id="0" name=""/>
        <dsp:cNvSpPr/>
      </dsp:nvSpPr>
      <dsp:spPr>
        <a:xfrm>
          <a:off x="5337932" y="4357202"/>
          <a:ext cx="2355889" cy="87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Portable medical diagnostics</a:t>
          </a:r>
          <a:endParaRPr lang="en-US" sz="2200" kern="1200" dirty="0"/>
        </a:p>
      </dsp:txBody>
      <dsp:txXfrm>
        <a:off x="5337932" y="4357202"/>
        <a:ext cx="2355889" cy="874035"/>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DD58815-3807-4FB2-9892-435E036CB121}" type="datetimeFigureOut">
              <a:rPr lang="en-US" smtClean="0"/>
              <a:pPr/>
              <a:t>7/15/2011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440F114-BA87-446B-BC1F-EACC6FE1B3BA}" type="slidenum">
              <a:rPr lang="en-US" smtClean="0"/>
              <a:pPr/>
              <a:t>‹#›</a:t>
            </a:fld>
            <a:endParaRPr lang="en-US"/>
          </a:p>
        </p:txBody>
      </p:sp>
    </p:spTree>
    <p:extLst>
      <p:ext uri="{BB962C8B-B14F-4D97-AF65-F5344CB8AC3E}">
        <p14:creationId xmlns:p14="http://schemas.microsoft.com/office/powerpoint/2010/main" xmlns="" val="9305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5E09AFF-4736-4E99-9803-96919C431623}"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DB9FC-01AF-4C3B-8D0C-727F2895DC6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09AFF-4736-4E99-9803-96919C431623}"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DB9FC-01AF-4C3B-8D0C-727F2895DC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09AFF-4736-4E99-9803-96919C431623}" type="datetimeFigureOut">
              <a:rPr lang="en-US" smtClean="0"/>
              <a:pPr/>
              <a:t>7/15/2011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3DDB9FC-01AF-4C3B-8D0C-727F2895DC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09AFF-4736-4E99-9803-96919C431623}"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DB9FC-01AF-4C3B-8D0C-727F2895DC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E09AFF-4736-4E99-9803-96919C431623}" type="datetimeFigureOut">
              <a:rPr lang="en-US" smtClean="0"/>
              <a:pPr/>
              <a:t>7/15/2011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DB9FC-01AF-4C3B-8D0C-727F2895DC6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E09AFF-4736-4E99-9803-96919C431623}" type="datetimeFigureOut">
              <a:rPr lang="en-US" smtClean="0"/>
              <a:pPr/>
              <a:t>7/15/2011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DB9FC-01AF-4C3B-8D0C-727F2895DC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E09AFF-4736-4E99-9803-96919C431623}" type="datetimeFigureOut">
              <a:rPr lang="en-US" smtClean="0"/>
              <a:pPr/>
              <a:t>7/15/2011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DB9FC-01AF-4C3B-8D0C-727F2895DC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E09AFF-4736-4E99-9803-96919C431623}" type="datetimeFigureOut">
              <a:rPr lang="en-US" smtClean="0"/>
              <a:pPr/>
              <a:t>7/15/2011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DB9FC-01AF-4C3B-8D0C-727F2895DC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09AFF-4736-4E99-9803-96919C431623}" type="datetimeFigureOut">
              <a:rPr lang="en-US" smtClean="0"/>
              <a:pPr/>
              <a:t>7/15/2011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DB9FC-01AF-4C3B-8D0C-727F2895DC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E09AFF-4736-4E99-9803-96919C431623}" type="datetimeFigureOut">
              <a:rPr lang="en-US" smtClean="0"/>
              <a:pPr/>
              <a:t>7/15/2011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DB9FC-01AF-4C3B-8D0C-727F2895DC6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5E09AFF-4736-4E99-9803-96919C431623}" type="datetimeFigureOut">
              <a:rPr lang="en-US" smtClean="0"/>
              <a:pPr/>
              <a:t>7/15/2011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3DDB9FC-01AF-4C3B-8D0C-727F2895DC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5E09AFF-4736-4E99-9803-96919C431623}" type="datetimeFigureOut">
              <a:rPr lang="en-US" smtClean="0"/>
              <a:pPr/>
              <a:t>7/15/2011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3DDB9FC-01AF-4C3B-8D0C-727F2895DC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Modeling a </a:t>
            </a:r>
            <a:r>
              <a:rPr lang="en-US" dirty="0" err="1"/>
              <a:t>Microvascular</a:t>
            </a:r>
            <a:r>
              <a:rPr lang="en-US" dirty="0"/>
              <a:t> Network on a Chip</a:t>
            </a:r>
          </a:p>
        </p:txBody>
      </p:sp>
      <p:sp>
        <p:nvSpPr>
          <p:cNvPr id="3" name="Content Placeholder 2"/>
          <p:cNvSpPr>
            <a:spLocks noGrp="1"/>
          </p:cNvSpPr>
          <p:nvPr>
            <p:ph idx="1"/>
          </p:nvPr>
        </p:nvSpPr>
        <p:spPr/>
        <p:txBody>
          <a:bodyPr>
            <a:normAutofit fontScale="70000" lnSpcReduction="20000"/>
          </a:bodyPr>
          <a:lstStyle/>
          <a:p>
            <a:r>
              <a:rPr lang="en-US" dirty="0" smtClean="0"/>
              <a:t>Idea: To characterize a simple model of the </a:t>
            </a:r>
            <a:r>
              <a:rPr lang="en-US" dirty="0" err="1" smtClean="0"/>
              <a:t>microvascular</a:t>
            </a:r>
            <a:r>
              <a:rPr lang="en-US" dirty="0" smtClean="0"/>
              <a:t> system using a microfluidic device </a:t>
            </a:r>
          </a:p>
          <a:p>
            <a:r>
              <a:rPr lang="en-US" dirty="0" smtClean="0"/>
              <a:t>Potential Uses:</a:t>
            </a:r>
          </a:p>
          <a:p>
            <a:pPr lvl="1"/>
            <a:r>
              <a:rPr lang="en-US" dirty="0" smtClean="0"/>
              <a:t>Simulate clot, stroke, plaque buildup in arteries</a:t>
            </a:r>
          </a:p>
          <a:p>
            <a:pPr lvl="1"/>
            <a:r>
              <a:rPr lang="en-US" dirty="0" smtClean="0"/>
              <a:t>Discern effect of vessel blockage or occlusion on blood pressure</a:t>
            </a:r>
          </a:p>
          <a:p>
            <a:r>
              <a:rPr lang="en-US" dirty="0" smtClean="0"/>
              <a:t>Components:</a:t>
            </a:r>
          </a:p>
          <a:p>
            <a:pPr lvl="1"/>
            <a:r>
              <a:rPr lang="en-US" dirty="0" smtClean="0"/>
              <a:t>PDMS </a:t>
            </a:r>
            <a:r>
              <a:rPr lang="en-US" dirty="0" err="1" smtClean="0"/>
              <a:t>microdevice</a:t>
            </a:r>
            <a:endParaRPr lang="en-US" dirty="0" smtClean="0"/>
          </a:p>
          <a:p>
            <a:pPr lvl="1"/>
            <a:r>
              <a:rPr lang="en-US" dirty="0"/>
              <a:t>T</a:t>
            </a:r>
            <a:r>
              <a:rPr lang="en-US" dirty="0" smtClean="0"/>
              <a:t>ubing</a:t>
            </a:r>
          </a:p>
          <a:p>
            <a:pPr lvl="1"/>
            <a:r>
              <a:rPr lang="en-US" dirty="0" smtClean="0"/>
              <a:t>Syringe pump</a:t>
            </a:r>
          </a:p>
          <a:p>
            <a:pPr lvl="1"/>
            <a:r>
              <a:rPr lang="en-US" dirty="0" smtClean="0"/>
              <a:t>Silicone sealant</a:t>
            </a:r>
          </a:p>
          <a:p>
            <a:pPr lvl="1"/>
            <a:r>
              <a:rPr lang="en-US" dirty="0" smtClean="0"/>
              <a:t>Beads for visualization</a:t>
            </a:r>
          </a:p>
          <a:p>
            <a:pPr lvl="1"/>
            <a:r>
              <a:rPr lang="en-US" dirty="0" smtClean="0"/>
              <a:t>Microscope</a:t>
            </a:r>
          </a:p>
          <a:p>
            <a:pPr lvl="1"/>
            <a:r>
              <a:rPr lang="en-US" dirty="0" smtClean="0"/>
              <a:t>Image capture software</a:t>
            </a:r>
          </a:p>
          <a:p>
            <a:pPr lvl="1"/>
            <a:r>
              <a:rPr lang="en-US" dirty="0" smtClean="0"/>
              <a:t>Image analysis software</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on Bead Motion</a:t>
            </a:r>
            <a:endParaRPr lang="en-US" dirty="0"/>
          </a:p>
        </p:txBody>
      </p:sp>
      <p:sp>
        <p:nvSpPr>
          <p:cNvPr id="3" name="Content Placeholder 2"/>
          <p:cNvSpPr>
            <a:spLocks noGrp="1"/>
          </p:cNvSpPr>
          <p:nvPr>
            <p:ph idx="1"/>
          </p:nvPr>
        </p:nvSpPr>
        <p:spPr/>
        <p:txBody>
          <a:bodyPr/>
          <a:lstStyle/>
          <a:p>
            <a:r>
              <a:rPr lang="en-US" dirty="0" smtClean="0"/>
              <a:t>In pressure-driven flow, velocity profile of fluid is parabolic:</a:t>
            </a:r>
          </a:p>
          <a:p>
            <a:endParaRPr lang="en-US" dirty="0" smtClean="0"/>
          </a:p>
          <a:p>
            <a:endParaRPr lang="en-US" dirty="0" smtClean="0"/>
          </a:p>
          <a:p>
            <a:endParaRPr lang="en-US" dirty="0" smtClean="0"/>
          </a:p>
          <a:p>
            <a:endParaRPr lang="en-US" dirty="0" smtClean="0"/>
          </a:p>
          <a:p>
            <a:r>
              <a:rPr lang="en-US" dirty="0" smtClean="0"/>
              <a:t>Velocity is maximum in center of channel</a:t>
            </a:r>
          </a:p>
          <a:p>
            <a:r>
              <a:rPr lang="en-US" dirty="0" smtClean="0"/>
              <a:t>Velocity is minimum near walls of channel</a:t>
            </a:r>
          </a:p>
          <a:p>
            <a:endParaRPr lang="en-US" dirty="0"/>
          </a:p>
        </p:txBody>
      </p:sp>
      <p:pic>
        <p:nvPicPr>
          <p:cNvPr id="4" name="Picture 4" descr="parabolic_flow_profile"/>
          <p:cNvPicPr>
            <a:picLocks noChangeAspect="1" noChangeArrowheads="1"/>
          </p:cNvPicPr>
          <p:nvPr/>
        </p:nvPicPr>
        <p:blipFill>
          <a:blip r:embed="rId2" cstate="print"/>
          <a:srcRect r="38750" b="25159"/>
          <a:stretch>
            <a:fillRect/>
          </a:stretch>
        </p:blipFill>
        <p:spPr bwMode="auto">
          <a:xfrm>
            <a:off x="1676400" y="2971800"/>
            <a:ext cx="3733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Circuit Analog</a:t>
            </a:r>
            <a:endParaRPr lang="en-US" dirty="0"/>
          </a:p>
        </p:txBody>
      </p:sp>
      <p:sp>
        <p:nvSpPr>
          <p:cNvPr id="3" name="Content Placeholder 2"/>
          <p:cNvSpPr>
            <a:spLocks noGrp="1"/>
          </p:cNvSpPr>
          <p:nvPr>
            <p:ph idx="1"/>
          </p:nvPr>
        </p:nvSpPr>
        <p:spPr>
          <a:xfrm>
            <a:off x="457200" y="1775191"/>
            <a:ext cx="8229600" cy="3482609"/>
          </a:xfrm>
        </p:spPr>
        <p:txBody>
          <a:bodyPr>
            <a:normAutofit fontScale="55000" lnSpcReduction="20000"/>
          </a:bodyPr>
          <a:lstStyle/>
          <a:p>
            <a:r>
              <a:rPr lang="en-US" dirty="0" smtClean="0"/>
              <a:t>In analyzing a microfluidic device, it is useful to make an analogy to an electrical circuit:</a:t>
            </a:r>
          </a:p>
          <a:p>
            <a:r>
              <a:rPr lang="en-US" dirty="0" smtClean="0"/>
              <a:t>Pressure </a:t>
            </a:r>
            <a:r>
              <a:rPr lang="en-US" dirty="0" smtClean="0">
                <a:latin typeface="Calibri"/>
              </a:rPr>
              <a:t>→ Voltage</a:t>
            </a:r>
          </a:p>
          <a:p>
            <a:r>
              <a:rPr lang="en-US" dirty="0" smtClean="0">
                <a:latin typeface="Calibri"/>
              </a:rPr>
              <a:t>Flow Rate → Current</a:t>
            </a:r>
          </a:p>
          <a:p>
            <a:r>
              <a:rPr lang="en-US" dirty="0" smtClean="0">
                <a:latin typeface="Calibri"/>
              </a:rPr>
              <a:t>Hydraulic Resistance → Electrical Resistance</a:t>
            </a:r>
          </a:p>
          <a:p>
            <a:r>
              <a:rPr lang="en-US" dirty="0" smtClean="0">
                <a:latin typeface="Calibri"/>
              </a:rPr>
              <a:t>Volumetric flow rate = average linear velocity * cross-sectional area of channel</a:t>
            </a:r>
          </a:p>
          <a:p>
            <a:r>
              <a:rPr lang="en-US" dirty="0" smtClean="0">
                <a:latin typeface="Calibri"/>
              </a:rPr>
              <a:t>Ohm’s Law:</a:t>
            </a:r>
          </a:p>
          <a:p>
            <a:pPr lvl="1"/>
            <a:r>
              <a:rPr lang="en-US" dirty="0" smtClean="0">
                <a:latin typeface="Calibri"/>
              </a:rPr>
              <a:t>V = IR</a:t>
            </a:r>
          </a:p>
          <a:p>
            <a:pPr lvl="1"/>
            <a:r>
              <a:rPr lang="en-US" dirty="0" smtClean="0">
                <a:latin typeface="Calibri"/>
              </a:rPr>
              <a:t>Pressure = Volumetric Flow Rate * Channel Resistance</a:t>
            </a:r>
          </a:p>
          <a:p>
            <a:endParaRPr lang="en-US" dirty="0" smtClean="0">
              <a:latin typeface="Calibri"/>
            </a:endParaRPr>
          </a:p>
          <a:p>
            <a:r>
              <a:rPr lang="en-US" dirty="0" smtClean="0">
                <a:latin typeface="Calibri"/>
              </a:rPr>
              <a:t>Ground = reference potential → same pressure </a:t>
            </a:r>
          </a:p>
          <a:p>
            <a:r>
              <a:rPr lang="en-US" dirty="0" smtClean="0">
                <a:latin typeface="Calibri"/>
              </a:rPr>
              <a:t>KCL:</a:t>
            </a:r>
          </a:p>
          <a:p>
            <a:pPr lvl="1"/>
            <a:r>
              <a:rPr lang="en-US" dirty="0" smtClean="0">
                <a:latin typeface="Calibri"/>
              </a:rPr>
              <a:t>Conservation of charge → conservation of mass:</a:t>
            </a:r>
          </a:p>
          <a:p>
            <a:pPr lvl="2"/>
            <a:r>
              <a:rPr lang="en-US" dirty="0" smtClean="0">
                <a:latin typeface="Calibri"/>
              </a:rPr>
              <a:t>Flow rate into a node MUST equal flow rate out of that node</a:t>
            </a:r>
          </a:p>
          <a:p>
            <a:pPr lvl="2"/>
            <a:r>
              <a:rPr lang="en-US" dirty="0" smtClean="0">
                <a:latin typeface="Calibri"/>
              </a:rPr>
              <a:t>Nothing collects at node</a:t>
            </a:r>
          </a:p>
          <a:p>
            <a:pPr lvl="1"/>
            <a:endParaRPr lang="en-US" dirty="0" smtClean="0">
              <a:latin typeface="Calibri"/>
            </a:endParaRPr>
          </a:p>
          <a:p>
            <a:pPr lvl="1"/>
            <a:endParaRPr lang="en-US" dirty="0"/>
          </a:p>
        </p:txBody>
      </p:sp>
      <p:sp>
        <p:nvSpPr>
          <p:cNvPr id="4" name="Oval 3"/>
          <p:cNvSpPr/>
          <p:nvPr/>
        </p:nvSpPr>
        <p:spPr>
          <a:xfrm>
            <a:off x="4267200" y="52578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572000" y="54102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54102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695700" y="60579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6600" y="4953000"/>
            <a:ext cx="685800" cy="369332"/>
          </a:xfrm>
          <a:prstGeom prst="rect">
            <a:avLst/>
          </a:prstGeom>
          <a:noFill/>
        </p:spPr>
        <p:txBody>
          <a:bodyPr wrap="square" rtlCol="0">
            <a:spAutoFit/>
          </a:bodyPr>
          <a:lstStyle/>
          <a:p>
            <a:r>
              <a:rPr lang="en-US" dirty="0"/>
              <a:t>i</a:t>
            </a:r>
            <a:r>
              <a:rPr lang="en-US" baseline="-25000" dirty="0" smtClean="0"/>
              <a:t>1</a:t>
            </a:r>
            <a:r>
              <a:rPr lang="en-US" dirty="0" smtClean="0"/>
              <a:t> </a:t>
            </a:r>
            <a:r>
              <a:rPr lang="en-US" dirty="0" smtClean="0">
                <a:latin typeface="Calibri"/>
              </a:rPr>
              <a:t>→</a:t>
            </a:r>
            <a:endParaRPr lang="en-US" dirty="0"/>
          </a:p>
        </p:txBody>
      </p:sp>
      <p:sp>
        <p:nvSpPr>
          <p:cNvPr id="10" name="TextBox 9"/>
          <p:cNvSpPr txBox="1"/>
          <p:nvPr/>
        </p:nvSpPr>
        <p:spPr>
          <a:xfrm>
            <a:off x="4648200" y="4953000"/>
            <a:ext cx="685800" cy="369332"/>
          </a:xfrm>
          <a:prstGeom prst="rect">
            <a:avLst/>
          </a:prstGeom>
          <a:noFill/>
        </p:spPr>
        <p:txBody>
          <a:bodyPr wrap="square" rtlCol="0">
            <a:spAutoFit/>
          </a:bodyPr>
          <a:lstStyle/>
          <a:p>
            <a:r>
              <a:rPr lang="en-US" dirty="0" smtClean="0">
                <a:latin typeface="Calibri"/>
              </a:rPr>
              <a:t>←</a:t>
            </a:r>
            <a:r>
              <a:rPr lang="en-US" dirty="0"/>
              <a:t>i</a:t>
            </a:r>
            <a:r>
              <a:rPr lang="en-US" baseline="-25000" dirty="0" smtClean="0"/>
              <a:t>2</a:t>
            </a:r>
            <a:endParaRPr lang="en-US" baseline="-25000" dirty="0"/>
          </a:p>
        </p:txBody>
      </p:sp>
      <p:sp>
        <p:nvSpPr>
          <p:cNvPr id="11" name="TextBox 10"/>
          <p:cNvSpPr txBox="1"/>
          <p:nvPr/>
        </p:nvSpPr>
        <p:spPr>
          <a:xfrm>
            <a:off x="4495800" y="5943600"/>
            <a:ext cx="685800" cy="369332"/>
          </a:xfrm>
          <a:prstGeom prst="rect">
            <a:avLst/>
          </a:prstGeom>
          <a:noFill/>
        </p:spPr>
        <p:txBody>
          <a:bodyPr wrap="square" rtlCol="0">
            <a:spAutoFit/>
          </a:bodyPr>
          <a:lstStyle/>
          <a:p>
            <a:r>
              <a:rPr lang="en-US" dirty="0"/>
              <a:t>i</a:t>
            </a:r>
            <a:r>
              <a:rPr lang="en-US" baseline="-25000" dirty="0" smtClean="0"/>
              <a:t>3</a:t>
            </a:r>
            <a:r>
              <a:rPr lang="en-US" dirty="0" smtClean="0"/>
              <a:t> </a:t>
            </a:r>
            <a:r>
              <a:rPr lang="en-US" dirty="0">
                <a:latin typeface="Calibri"/>
              </a:rPr>
              <a:t>↓</a:t>
            </a:r>
            <a:endParaRPr lang="en-US" dirty="0"/>
          </a:p>
        </p:txBody>
      </p:sp>
      <p:sp>
        <p:nvSpPr>
          <p:cNvPr id="12" name="TextBox 11"/>
          <p:cNvSpPr txBox="1"/>
          <p:nvPr/>
        </p:nvSpPr>
        <p:spPr>
          <a:xfrm>
            <a:off x="6629400" y="4724400"/>
            <a:ext cx="1981200" cy="1754326"/>
          </a:xfrm>
          <a:prstGeom prst="rect">
            <a:avLst/>
          </a:prstGeom>
          <a:noFill/>
        </p:spPr>
        <p:txBody>
          <a:bodyPr wrap="square" rtlCol="0">
            <a:spAutoFit/>
          </a:bodyPr>
          <a:lstStyle/>
          <a:p>
            <a:r>
              <a:rPr lang="en-US" dirty="0" smtClean="0"/>
              <a:t>Convention: Define flow into node as + and flow out of node as –</a:t>
            </a:r>
          </a:p>
          <a:p>
            <a:r>
              <a:rPr lang="en-US" dirty="0" smtClean="0"/>
              <a:t>I</a:t>
            </a:r>
            <a:r>
              <a:rPr lang="en-US" baseline="-25000" dirty="0" smtClean="0"/>
              <a:t>1</a:t>
            </a:r>
            <a:r>
              <a:rPr lang="en-US" dirty="0" smtClean="0"/>
              <a:t> + i</a:t>
            </a:r>
            <a:r>
              <a:rPr lang="en-US" baseline="-25000" dirty="0" smtClean="0"/>
              <a:t>2</a:t>
            </a:r>
            <a:r>
              <a:rPr lang="en-US" dirty="0" smtClean="0"/>
              <a:t> – i</a:t>
            </a:r>
            <a:r>
              <a:rPr lang="en-US" baseline="-25000" dirty="0" smtClean="0"/>
              <a:t>3</a:t>
            </a:r>
            <a:r>
              <a:rPr lang="en-US" dirty="0" smtClean="0"/>
              <a:t> = 0</a:t>
            </a:r>
          </a:p>
          <a:p>
            <a:r>
              <a:rPr lang="en-US" dirty="0" smtClean="0"/>
              <a:t>1</a:t>
            </a:r>
            <a:r>
              <a:rPr lang="en-US" baseline="-25000" dirty="0" smtClean="0"/>
              <a:t>3</a:t>
            </a:r>
            <a:r>
              <a:rPr lang="en-US" dirty="0" smtClean="0"/>
              <a:t> = i</a:t>
            </a:r>
            <a:r>
              <a:rPr lang="en-US" baseline="-25000" dirty="0" smtClean="0"/>
              <a:t>1</a:t>
            </a:r>
            <a:r>
              <a:rPr lang="en-US" dirty="0" smtClean="0"/>
              <a:t>+i</a:t>
            </a:r>
            <a:r>
              <a:rPr lang="en-US" baseline="-25000" dirty="0" smtClean="0"/>
              <a:t>2</a:t>
            </a:r>
            <a:endParaRPr lang="en-US" baseline="-25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Analysis</a:t>
            </a:r>
            <a:endParaRPr lang="en-US" dirty="0"/>
          </a:p>
        </p:txBody>
      </p:sp>
      <p:sp>
        <p:nvSpPr>
          <p:cNvPr id="3" name="Content Placeholder 2"/>
          <p:cNvSpPr>
            <a:spLocks noGrp="1"/>
          </p:cNvSpPr>
          <p:nvPr>
            <p:ph idx="1"/>
          </p:nvPr>
        </p:nvSpPr>
        <p:spPr>
          <a:xfrm>
            <a:off x="304800" y="1524001"/>
            <a:ext cx="8229600" cy="762000"/>
          </a:xfrm>
        </p:spPr>
        <p:txBody>
          <a:bodyPr/>
          <a:lstStyle/>
          <a:p>
            <a:r>
              <a:rPr lang="en-US" dirty="0" smtClean="0"/>
              <a:t>Resistances are either in series or parallel</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04800" y="2438400"/>
            <a:ext cx="4126686" cy="11747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914400" y="3886200"/>
            <a:ext cx="3193676" cy="2714625"/>
          </a:xfrm>
          <a:prstGeom prst="rect">
            <a:avLst/>
          </a:prstGeom>
          <a:noFill/>
          <a:ln w="9525">
            <a:noFill/>
            <a:miter lim="800000"/>
            <a:headEnd/>
            <a:tailEnd/>
          </a:ln>
          <a:effectLst/>
        </p:spPr>
      </p:pic>
      <p:sp>
        <p:nvSpPr>
          <p:cNvPr id="19" name="TextBox 18"/>
          <p:cNvSpPr txBox="1"/>
          <p:nvPr/>
        </p:nvSpPr>
        <p:spPr>
          <a:xfrm>
            <a:off x="4953000" y="2514600"/>
            <a:ext cx="3124200" cy="1477328"/>
          </a:xfrm>
          <a:prstGeom prst="rect">
            <a:avLst/>
          </a:prstGeom>
          <a:noFill/>
        </p:spPr>
        <p:txBody>
          <a:bodyPr wrap="square" rtlCol="0">
            <a:spAutoFit/>
          </a:bodyPr>
          <a:lstStyle/>
          <a:p>
            <a:r>
              <a:rPr lang="en-US" dirty="0" smtClean="0"/>
              <a:t>R</a:t>
            </a:r>
            <a:r>
              <a:rPr lang="en-US" baseline="-25000" dirty="0" smtClean="0"/>
              <a:t>T</a:t>
            </a:r>
            <a:r>
              <a:rPr lang="en-US" dirty="0" smtClean="0"/>
              <a:t> = R</a:t>
            </a:r>
            <a:r>
              <a:rPr lang="en-US" baseline="-25000" dirty="0" smtClean="0"/>
              <a:t>1</a:t>
            </a:r>
            <a:r>
              <a:rPr lang="en-US" dirty="0" smtClean="0"/>
              <a:t>+R</a:t>
            </a:r>
            <a:r>
              <a:rPr lang="en-US" baseline="-25000" dirty="0" smtClean="0"/>
              <a:t>2</a:t>
            </a:r>
            <a:r>
              <a:rPr lang="en-US" dirty="0" smtClean="0"/>
              <a:t>+R</a:t>
            </a:r>
            <a:r>
              <a:rPr lang="en-US" baseline="-25000" dirty="0" smtClean="0"/>
              <a:t>3</a:t>
            </a:r>
            <a:r>
              <a:rPr lang="en-US" dirty="0" smtClean="0"/>
              <a:t> = 1000+2000+3000 = 6000 ohm</a:t>
            </a:r>
          </a:p>
          <a:p>
            <a:endParaRPr lang="en-US" dirty="0"/>
          </a:p>
          <a:p>
            <a:r>
              <a:rPr lang="en-US" dirty="0" smtClean="0"/>
              <a:t>Sum is ALWAYS greater than any single resistance</a:t>
            </a:r>
            <a:endParaRPr lang="en-US" dirty="0"/>
          </a:p>
        </p:txBody>
      </p:sp>
      <p:sp>
        <p:nvSpPr>
          <p:cNvPr id="20" name="TextBox 19"/>
          <p:cNvSpPr txBox="1"/>
          <p:nvPr/>
        </p:nvSpPr>
        <p:spPr>
          <a:xfrm>
            <a:off x="4800600" y="4272677"/>
            <a:ext cx="3733800" cy="2308324"/>
          </a:xfrm>
          <a:prstGeom prst="rect">
            <a:avLst/>
          </a:prstGeom>
          <a:noFill/>
        </p:spPr>
        <p:txBody>
          <a:bodyPr wrap="square" rtlCol="0">
            <a:spAutoFit/>
          </a:bodyPr>
          <a:lstStyle/>
          <a:p>
            <a:r>
              <a:rPr lang="en-US" dirty="0" smtClean="0"/>
              <a:t>R</a:t>
            </a:r>
            <a:r>
              <a:rPr lang="en-US" baseline="-25000" dirty="0" smtClean="0"/>
              <a:t>T</a:t>
            </a:r>
            <a:r>
              <a:rPr lang="en-US" dirty="0" smtClean="0"/>
              <a:t> = 1 / (1/R</a:t>
            </a:r>
            <a:r>
              <a:rPr lang="en-US" baseline="-25000" dirty="0" smtClean="0"/>
              <a:t>1</a:t>
            </a:r>
            <a:r>
              <a:rPr lang="en-US" dirty="0" smtClean="0"/>
              <a:t> + 1/R</a:t>
            </a:r>
            <a:r>
              <a:rPr lang="en-US" baseline="-25000" dirty="0" smtClean="0"/>
              <a:t>2</a:t>
            </a:r>
            <a:r>
              <a:rPr lang="en-US" dirty="0" smtClean="0"/>
              <a:t> + 1/R</a:t>
            </a:r>
            <a:r>
              <a:rPr lang="en-US" baseline="-25000" dirty="0" smtClean="0"/>
              <a:t>3</a:t>
            </a:r>
            <a:r>
              <a:rPr lang="en-US" dirty="0" smtClean="0"/>
              <a:t>) = 1/ (1/1000 + 1/2000 + 1/3000) = 545 ohm</a:t>
            </a:r>
          </a:p>
          <a:p>
            <a:endParaRPr lang="en-US" dirty="0"/>
          </a:p>
          <a:p>
            <a:r>
              <a:rPr lang="en-US" dirty="0" smtClean="0"/>
              <a:t>Sum is ALWAYS less than any single resistance</a:t>
            </a:r>
          </a:p>
          <a:p>
            <a:endParaRPr lang="en-US" dirty="0"/>
          </a:p>
          <a:p>
            <a:r>
              <a:rPr lang="en-US" dirty="0" smtClean="0"/>
              <a:t>Special Case: 2 in parallel:</a:t>
            </a:r>
          </a:p>
          <a:p>
            <a:r>
              <a:rPr lang="en-US" dirty="0" smtClean="0"/>
              <a:t>R</a:t>
            </a:r>
            <a:r>
              <a:rPr lang="en-US" baseline="-25000" dirty="0" smtClean="0"/>
              <a:t>T</a:t>
            </a:r>
            <a:r>
              <a:rPr lang="en-US" dirty="0" smtClean="0"/>
              <a:t> = R</a:t>
            </a:r>
            <a:r>
              <a:rPr lang="en-US" baseline="-25000" dirty="0" smtClean="0"/>
              <a:t>1</a:t>
            </a:r>
            <a:r>
              <a:rPr lang="en-US" dirty="0" smtClean="0"/>
              <a:t>*R</a:t>
            </a:r>
            <a:r>
              <a:rPr lang="en-US" baseline="-25000" dirty="0" smtClean="0"/>
              <a:t>2</a:t>
            </a:r>
            <a:r>
              <a:rPr lang="en-US" dirty="0" smtClean="0"/>
              <a:t> / (R</a:t>
            </a:r>
            <a:r>
              <a:rPr lang="en-US" baseline="-25000" dirty="0" smtClean="0"/>
              <a:t>1</a:t>
            </a:r>
            <a:r>
              <a:rPr lang="en-US" dirty="0" smtClean="0"/>
              <a:t>+R</a:t>
            </a:r>
            <a:r>
              <a:rPr lang="en-US" baseline="-25000" dirty="0" smtClean="0"/>
              <a:t>2</a:t>
            </a:r>
            <a:r>
              <a:rPr lang="en-US" dirty="0" smtClean="0"/>
              <a:t>)</a:t>
            </a:r>
            <a:endParaRPr lang="en-US" dirty="0"/>
          </a:p>
        </p:txBody>
      </p:sp>
      <p:sp>
        <p:nvSpPr>
          <p:cNvPr id="21" name="TextBox 20"/>
          <p:cNvSpPr txBox="1"/>
          <p:nvPr/>
        </p:nvSpPr>
        <p:spPr>
          <a:xfrm>
            <a:off x="381000" y="2133600"/>
            <a:ext cx="1828800" cy="369332"/>
          </a:xfrm>
          <a:prstGeom prst="rect">
            <a:avLst/>
          </a:prstGeom>
          <a:noFill/>
        </p:spPr>
        <p:txBody>
          <a:bodyPr wrap="square" rtlCol="0">
            <a:spAutoFit/>
          </a:bodyPr>
          <a:lstStyle/>
          <a:p>
            <a:r>
              <a:rPr lang="en-US" dirty="0" smtClean="0"/>
              <a:t>Series:</a:t>
            </a:r>
            <a:endParaRPr lang="en-US" dirty="0"/>
          </a:p>
        </p:txBody>
      </p:sp>
      <p:sp>
        <p:nvSpPr>
          <p:cNvPr id="22" name="TextBox 21"/>
          <p:cNvSpPr txBox="1"/>
          <p:nvPr/>
        </p:nvSpPr>
        <p:spPr>
          <a:xfrm>
            <a:off x="381000" y="3886200"/>
            <a:ext cx="990600" cy="369332"/>
          </a:xfrm>
          <a:prstGeom prst="rect">
            <a:avLst/>
          </a:prstGeom>
          <a:noFill/>
        </p:spPr>
        <p:txBody>
          <a:bodyPr wrap="square" rtlCol="0">
            <a:spAutoFit/>
          </a:bodyPr>
          <a:lstStyle/>
          <a:p>
            <a:r>
              <a:rPr lang="en-US" dirty="0" smtClean="0"/>
              <a:t>Parallel: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Resistance Network</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457200" y="2286000"/>
            <a:ext cx="8187077" cy="301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1143000" y="4648200"/>
            <a:ext cx="3200400" cy="369332"/>
          </a:xfrm>
          <a:prstGeom prst="rect">
            <a:avLst/>
          </a:prstGeom>
          <a:noFill/>
        </p:spPr>
        <p:txBody>
          <a:bodyPr wrap="square" rtlCol="0">
            <a:spAutoFit/>
          </a:bodyPr>
          <a:lstStyle/>
          <a:p>
            <a:r>
              <a:rPr lang="en-US" dirty="0" smtClean="0"/>
              <a:t>1. R1 and R2 in series = 6k</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1219200" y="1676400"/>
            <a:ext cx="6446206" cy="23773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2667000" y="4800600"/>
            <a:ext cx="3124200" cy="646331"/>
          </a:xfrm>
          <a:prstGeom prst="rect">
            <a:avLst/>
          </a:prstGeom>
          <a:noFill/>
        </p:spPr>
        <p:txBody>
          <a:bodyPr wrap="square" rtlCol="0">
            <a:spAutoFit/>
          </a:bodyPr>
          <a:lstStyle/>
          <a:p>
            <a:r>
              <a:rPr lang="en-US" dirty="0" smtClean="0"/>
              <a:t>2. R3 and R4 in series = 500 ohm</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1066800" y="2133600"/>
            <a:ext cx="6826416"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1828800" y="4953000"/>
            <a:ext cx="4343400" cy="646331"/>
          </a:xfrm>
          <a:prstGeom prst="rect">
            <a:avLst/>
          </a:prstGeom>
          <a:noFill/>
        </p:spPr>
        <p:txBody>
          <a:bodyPr wrap="square" rtlCol="0">
            <a:spAutoFit/>
          </a:bodyPr>
          <a:lstStyle/>
          <a:p>
            <a:r>
              <a:rPr lang="en-US" dirty="0" smtClean="0"/>
              <a:t>3. 500 ohm in parallel with 1500 ohm = 375 ohm</a:t>
            </a:r>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1066800" y="1981200"/>
            <a:ext cx="6763973" cy="232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514600" y="2668218"/>
            <a:ext cx="3352800" cy="2313412"/>
          </a:xfrm>
          <a:prstGeom prst="rect">
            <a:avLst/>
          </a:prstGeom>
          <a:noFill/>
          <a:ln w="9525">
            <a:noFill/>
            <a:miter lim="800000"/>
            <a:headEnd/>
            <a:tailEnd/>
          </a:ln>
          <a:effectLst/>
        </p:spPr>
      </p:pic>
      <p:sp>
        <p:nvSpPr>
          <p:cNvPr id="5" name="TextBox 4"/>
          <p:cNvSpPr txBox="1"/>
          <p:nvPr/>
        </p:nvSpPr>
        <p:spPr>
          <a:xfrm>
            <a:off x="1447800" y="5181600"/>
            <a:ext cx="4724400" cy="646331"/>
          </a:xfrm>
          <a:prstGeom prst="rect">
            <a:avLst/>
          </a:prstGeom>
          <a:noFill/>
        </p:spPr>
        <p:txBody>
          <a:bodyPr wrap="square" rtlCol="0">
            <a:spAutoFit/>
          </a:bodyPr>
          <a:lstStyle/>
          <a:p>
            <a:r>
              <a:rPr lang="en-US" dirty="0" smtClean="0"/>
              <a:t>Remaining resistors in series = 6000 + 375 + 250 + 400 = 7025 ohm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bg1"/>
                </a:solidFill>
                <a:latin typeface="Times New Roman" charset="0"/>
              </a:rPr>
              <a:t>Pressure Drop Along Channel</a:t>
            </a:r>
            <a:br>
              <a:rPr lang="en-US" sz="4400" dirty="0" smtClean="0">
                <a:solidFill>
                  <a:schemeClr val="bg1"/>
                </a:solidFill>
                <a:latin typeface="Times New Roman" charset="0"/>
              </a:rPr>
            </a:br>
            <a:r>
              <a:rPr lang="en-US" sz="2800" dirty="0" smtClean="0">
                <a:solidFill>
                  <a:schemeClr val="bg1"/>
                </a:solidFill>
                <a:latin typeface="Times New Roman" charset="0"/>
              </a:rPr>
              <a:t>Equation valid only if w &gt;&gt;h</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609600" y="1600200"/>
            <a:ext cx="8001000" cy="137953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2971800" y="3352800"/>
            <a:ext cx="3038475"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Fabrication: How Are Microfluidic Devices Made?</a:t>
            </a:r>
            <a:endParaRPr lang="en-US" dirty="0"/>
          </a:p>
        </p:txBody>
      </p:sp>
      <p:sp>
        <p:nvSpPr>
          <p:cNvPr id="3" name="Content Placeholder 2"/>
          <p:cNvSpPr>
            <a:spLocks noGrp="1"/>
          </p:cNvSpPr>
          <p:nvPr>
            <p:ph idx="1"/>
          </p:nvPr>
        </p:nvSpPr>
        <p:spPr/>
        <p:txBody>
          <a:bodyPr/>
          <a:lstStyle/>
          <a:p>
            <a:r>
              <a:rPr lang="en-US" dirty="0" smtClean="0"/>
              <a:t>Pattern is defined on surface (2D) and then transferred into vertical plane</a:t>
            </a:r>
          </a:p>
          <a:p>
            <a:r>
              <a:rPr lang="en-US" dirty="0" smtClean="0"/>
              <a:t>Process flow – depicted as a cross-sectional view, each step showing execution of one step (addition of layer, exposure, removal of layer, etc.)</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pPr lvl="1"/>
            <a:r>
              <a:rPr lang="en-US" dirty="0"/>
              <a:t>Measure flow velocities within model network before and after a blockage (mimicking an occlusion of a blood vessel or clot like during a stroke) and track the redistribution of flow when a channel is occluded. </a:t>
            </a:r>
          </a:p>
          <a:p>
            <a:pPr lvl="1"/>
            <a:r>
              <a:rPr lang="en-US" dirty="0"/>
              <a:t>Lab will be followed by a session where you will theoretically calculate the pressure and velocity in each channel before and after blockage using MATLAB. You will then compare your calculated pressure and velocities with your measured velocities. </a:t>
            </a:r>
          </a:p>
          <a:p>
            <a:endParaRPr lang="en-US" dirty="0"/>
          </a:p>
        </p:txBody>
      </p:sp>
    </p:spTree>
    <p:extLst>
      <p:ext uri="{BB962C8B-B14F-4D97-AF65-F5344CB8AC3E}">
        <p14:creationId xmlns:p14="http://schemas.microsoft.com/office/powerpoint/2010/main" xmlns="" val="76476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Soft-Lithography</a:t>
            </a:r>
            <a:endParaRPr lang="en-US" dirty="0"/>
          </a:p>
        </p:txBody>
      </p:sp>
      <p:sp>
        <p:nvSpPr>
          <p:cNvPr id="4" name="Text Box 6"/>
          <p:cNvSpPr txBox="1">
            <a:spLocks noChangeArrowheads="1"/>
          </p:cNvSpPr>
          <p:nvPr/>
        </p:nvSpPr>
        <p:spPr bwMode="auto">
          <a:xfrm>
            <a:off x="838200" y="4648200"/>
            <a:ext cx="4114800" cy="457200"/>
          </a:xfrm>
          <a:prstGeom prst="rect">
            <a:avLst/>
          </a:prstGeom>
          <a:noFill/>
          <a:ln w="9525">
            <a:noFill/>
            <a:miter lim="800000"/>
            <a:headEnd/>
            <a:tailEnd/>
          </a:ln>
        </p:spPr>
        <p:txBody>
          <a:bodyPr>
            <a:spAutoFit/>
          </a:bodyPr>
          <a:lstStyle/>
          <a:p>
            <a:pPr>
              <a:spcBef>
                <a:spcPct val="50000"/>
              </a:spcBef>
            </a:pPr>
            <a:endParaRPr lang="en-US"/>
          </a:p>
        </p:txBody>
      </p:sp>
      <p:sp>
        <p:nvSpPr>
          <p:cNvPr id="5" name="Rectangle 8"/>
          <p:cNvSpPr>
            <a:spLocks noChangeArrowheads="1"/>
          </p:cNvSpPr>
          <p:nvPr/>
        </p:nvSpPr>
        <p:spPr bwMode="auto">
          <a:xfrm>
            <a:off x="381000" y="2362200"/>
            <a:ext cx="3276600" cy="609600"/>
          </a:xfrm>
          <a:prstGeom prst="rect">
            <a:avLst/>
          </a:prstGeom>
          <a:solidFill>
            <a:srgbClr val="FFC000"/>
          </a:solidFill>
          <a:ln w="9525">
            <a:noFill/>
            <a:miter lim="800000"/>
            <a:headEnd/>
            <a:tailEnd/>
          </a:ln>
        </p:spPr>
        <p:txBody>
          <a:bodyPr wrap="none" anchor="ctr"/>
          <a:lstStyle/>
          <a:p>
            <a:endParaRPr lang="en-US"/>
          </a:p>
        </p:txBody>
      </p:sp>
      <p:sp>
        <p:nvSpPr>
          <p:cNvPr id="7" name="Rectangle 70"/>
          <p:cNvSpPr>
            <a:spLocks noChangeArrowheads="1"/>
          </p:cNvSpPr>
          <p:nvPr/>
        </p:nvSpPr>
        <p:spPr bwMode="auto">
          <a:xfrm>
            <a:off x="381000" y="1981200"/>
            <a:ext cx="3276600" cy="381000"/>
          </a:xfrm>
          <a:prstGeom prst="rect">
            <a:avLst/>
          </a:prstGeom>
          <a:solidFill>
            <a:srgbClr val="FF0000"/>
          </a:solidFill>
          <a:ln w="9525">
            <a:noFill/>
            <a:miter lim="800000"/>
            <a:headEnd/>
            <a:tailEnd/>
          </a:ln>
        </p:spPr>
        <p:txBody>
          <a:bodyPr wrap="none" anchor="ctr"/>
          <a:lstStyle/>
          <a:p>
            <a:endParaRPr lang="en-US"/>
          </a:p>
        </p:txBody>
      </p:sp>
      <p:sp>
        <p:nvSpPr>
          <p:cNvPr id="14" name="Rectangle 117"/>
          <p:cNvSpPr>
            <a:spLocks noChangeArrowheads="1"/>
          </p:cNvSpPr>
          <p:nvPr/>
        </p:nvSpPr>
        <p:spPr bwMode="auto">
          <a:xfrm>
            <a:off x="6553200" y="4267200"/>
            <a:ext cx="228600" cy="609600"/>
          </a:xfrm>
          <a:prstGeom prst="rect">
            <a:avLst/>
          </a:prstGeom>
          <a:solidFill>
            <a:srgbClr val="FFFFFF"/>
          </a:solidFill>
          <a:ln w="9525">
            <a:noFill/>
            <a:miter lim="800000"/>
            <a:headEnd/>
            <a:tailEnd/>
          </a:ln>
        </p:spPr>
        <p:txBody>
          <a:bodyPr wrap="none" anchor="ctr"/>
          <a:lstStyle/>
          <a:p>
            <a:endParaRPr lang="en-US"/>
          </a:p>
        </p:txBody>
      </p:sp>
      <p:sp>
        <p:nvSpPr>
          <p:cNvPr id="19" name="Text Box 131"/>
          <p:cNvSpPr txBox="1">
            <a:spLocks noChangeArrowheads="1"/>
          </p:cNvSpPr>
          <p:nvPr/>
        </p:nvSpPr>
        <p:spPr bwMode="auto">
          <a:xfrm>
            <a:off x="0" y="1447800"/>
            <a:ext cx="1600200" cy="396875"/>
          </a:xfrm>
          <a:prstGeom prst="rect">
            <a:avLst/>
          </a:prstGeom>
          <a:noFill/>
          <a:ln w="9525">
            <a:noFill/>
            <a:miter lim="800000"/>
            <a:headEnd/>
            <a:tailEnd/>
          </a:ln>
        </p:spPr>
        <p:txBody>
          <a:bodyPr wrap="square">
            <a:spAutoFit/>
          </a:bodyPr>
          <a:lstStyle/>
          <a:p>
            <a:pPr>
              <a:spcBef>
                <a:spcPct val="50000"/>
              </a:spcBef>
            </a:pPr>
            <a:r>
              <a:rPr lang="en-US" sz="2000" dirty="0"/>
              <a:t>1) </a:t>
            </a:r>
            <a:r>
              <a:rPr lang="en-US" sz="2000" dirty="0" smtClean="0"/>
              <a:t>Spin SU-8</a:t>
            </a:r>
            <a:endParaRPr lang="en-US" dirty="0"/>
          </a:p>
        </p:txBody>
      </p:sp>
      <p:sp>
        <p:nvSpPr>
          <p:cNvPr id="21" name="Rectangle 136"/>
          <p:cNvSpPr>
            <a:spLocks noChangeArrowheads="1"/>
          </p:cNvSpPr>
          <p:nvPr/>
        </p:nvSpPr>
        <p:spPr bwMode="auto">
          <a:xfrm>
            <a:off x="7353300" y="3810000"/>
            <a:ext cx="1524000" cy="228600"/>
          </a:xfrm>
          <a:prstGeom prst="rect">
            <a:avLst/>
          </a:prstGeom>
          <a:solidFill>
            <a:srgbClr val="FFFFFF"/>
          </a:solidFill>
          <a:ln w="9525">
            <a:noFill/>
            <a:miter lim="800000"/>
            <a:headEnd/>
            <a:tailEnd/>
          </a:ln>
        </p:spPr>
        <p:txBody>
          <a:bodyPr wrap="none" anchor="ctr"/>
          <a:lstStyle/>
          <a:p>
            <a:endParaRPr lang="en-US"/>
          </a:p>
        </p:txBody>
      </p:sp>
      <p:sp>
        <p:nvSpPr>
          <p:cNvPr id="24" name="Rectangle 139"/>
          <p:cNvSpPr>
            <a:spLocks noChangeArrowheads="1"/>
          </p:cNvSpPr>
          <p:nvPr/>
        </p:nvSpPr>
        <p:spPr bwMode="auto">
          <a:xfrm>
            <a:off x="6934200" y="4191000"/>
            <a:ext cx="1524000" cy="381000"/>
          </a:xfrm>
          <a:prstGeom prst="rect">
            <a:avLst/>
          </a:prstGeom>
          <a:solidFill>
            <a:srgbClr val="FFFFFF"/>
          </a:solidFill>
          <a:ln w="9525">
            <a:noFill/>
            <a:miter lim="800000"/>
            <a:headEnd/>
            <a:tailEnd/>
          </a:ln>
        </p:spPr>
        <p:txBody>
          <a:bodyPr wrap="none" anchor="ctr"/>
          <a:lstStyle/>
          <a:p>
            <a:endParaRPr lang="en-US"/>
          </a:p>
        </p:txBody>
      </p:sp>
      <p:sp>
        <p:nvSpPr>
          <p:cNvPr id="25" name="Rectangle 140"/>
          <p:cNvSpPr>
            <a:spLocks noChangeArrowheads="1"/>
          </p:cNvSpPr>
          <p:nvPr/>
        </p:nvSpPr>
        <p:spPr bwMode="auto">
          <a:xfrm>
            <a:off x="5181600" y="4038600"/>
            <a:ext cx="1524000" cy="381000"/>
          </a:xfrm>
          <a:prstGeom prst="rect">
            <a:avLst/>
          </a:prstGeom>
          <a:solidFill>
            <a:srgbClr val="FFFFFF"/>
          </a:solidFill>
          <a:ln w="9525">
            <a:noFill/>
            <a:miter lim="800000"/>
            <a:headEnd/>
            <a:tailEnd/>
          </a:ln>
        </p:spPr>
        <p:txBody>
          <a:bodyPr wrap="none" anchor="ctr"/>
          <a:lstStyle/>
          <a:p>
            <a:endParaRPr lang="en-US"/>
          </a:p>
        </p:txBody>
      </p:sp>
      <p:sp>
        <p:nvSpPr>
          <p:cNvPr id="61" name="Rectangle 8"/>
          <p:cNvSpPr>
            <a:spLocks noChangeArrowheads="1"/>
          </p:cNvSpPr>
          <p:nvPr/>
        </p:nvSpPr>
        <p:spPr bwMode="auto">
          <a:xfrm>
            <a:off x="304800" y="4495800"/>
            <a:ext cx="3276600" cy="609600"/>
          </a:xfrm>
          <a:prstGeom prst="rect">
            <a:avLst/>
          </a:prstGeom>
          <a:solidFill>
            <a:srgbClr val="FFC000"/>
          </a:solidFill>
          <a:ln w="9525">
            <a:noFill/>
            <a:miter lim="800000"/>
            <a:headEnd/>
            <a:tailEnd/>
          </a:ln>
        </p:spPr>
        <p:txBody>
          <a:bodyPr wrap="none" anchor="ctr"/>
          <a:lstStyle/>
          <a:p>
            <a:endParaRPr lang="en-US"/>
          </a:p>
        </p:txBody>
      </p:sp>
      <p:sp>
        <p:nvSpPr>
          <p:cNvPr id="67" name="Rectangle 8"/>
          <p:cNvSpPr>
            <a:spLocks noChangeArrowheads="1"/>
          </p:cNvSpPr>
          <p:nvPr/>
        </p:nvSpPr>
        <p:spPr bwMode="auto">
          <a:xfrm>
            <a:off x="381000" y="5943600"/>
            <a:ext cx="3276600" cy="609600"/>
          </a:xfrm>
          <a:prstGeom prst="rect">
            <a:avLst/>
          </a:prstGeom>
          <a:solidFill>
            <a:srgbClr val="FFC000"/>
          </a:solidFill>
          <a:ln w="9525">
            <a:noFill/>
            <a:miter lim="800000"/>
            <a:headEnd/>
            <a:tailEnd/>
          </a:ln>
        </p:spPr>
        <p:txBody>
          <a:bodyPr wrap="none" anchor="ctr"/>
          <a:lstStyle/>
          <a:p>
            <a:endParaRPr lang="en-US"/>
          </a:p>
        </p:txBody>
      </p:sp>
      <p:sp>
        <p:nvSpPr>
          <p:cNvPr id="106" name="Rectangle 8"/>
          <p:cNvSpPr>
            <a:spLocks noChangeArrowheads="1"/>
          </p:cNvSpPr>
          <p:nvPr/>
        </p:nvSpPr>
        <p:spPr bwMode="auto">
          <a:xfrm>
            <a:off x="5181600" y="3657600"/>
            <a:ext cx="1219200" cy="762000"/>
          </a:xfrm>
          <a:prstGeom prst="rect">
            <a:avLst/>
          </a:prstGeom>
          <a:solidFill>
            <a:srgbClr val="00B0F0"/>
          </a:solidFill>
          <a:ln w="9525">
            <a:noFill/>
            <a:miter lim="800000"/>
            <a:headEnd/>
            <a:tailEnd/>
          </a:ln>
        </p:spPr>
        <p:txBody>
          <a:bodyPr wrap="none" anchor="ctr"/>
          <a:lstStyle/>
          <a:p>
            <a:endParaRPr lang="en-US"/>
          </a:p>
        </p:txBody>
      </p:sp>
      <p:sp>
        <p:nvSpPr>
          <p:cNvPr id="107" name="Rectangle 8"/>
          <p:cNvSpPr>
            <a:spLocks noChangeArrowheads="1"/>
          </p:cNvSpPr>
          <p:nvPr/>
        </p:nvSpPr>
        <p:spPr bwMode="auto">
          <a:xfrm>
            <a:off x="7162800" y="3657600"/>
            <a:ext cx="1295400" cy="762000"/>
          </a:xfrm>
          <a:prstGeom prst="rect">
            <a:avLst/>
          </a:prstGeom>
          <a:solidFill>
            <a:srgbClr val="00B0F0"/>
          </a:solidFill>
          <a:ln w="9525">
            <a:noFill/>
            <a:miter lim="800000"/>
            <a:headEnd/>
            <a:tailEnd/>
          </a:ln>
        </p:spPr>
        <p:txBody>
          <a:bodyPr wrap="none" anchor="ctr"/>
          <a:lstStyle/>
          <a:p>
            <a:endParaRPr lang="en-US"/>
          </a:p>
        </p:txBody>
      </p:sp>
      <p:sp>
        <p:nvSpPr>
          <p:cNvPr id="108" name="Rectangle 8"/>
          <p:cNvSpPr>
            <a:spLocks noChangeArrowheads="1"/>
          </p:cNvSpPr>
          <p:nvPr/>
        </p:nvSpPr>
        <p:spPr bwMode="auto">
          <a:xfrm>
            <a:off x="6400800" y="3657600"/>
            <a:ext cx="762000" cy="381000"/>
          </a:xfrm>
          <a:prstGeom prst="rect">
            <a:avLst/>
          </a:prstGeom>
          <a:solidFill>
            <a:srgbClr val="00B0F0"/>
          </a:solidFill>
          <a:ln w="9525">
            <a:noFill/>
            <a:miter lim="800000"/>
            <a:headEnd/>
            <a:tailEnd/>
          </a:ln>
        </p:spPr>
        <p:txBody>
          <a:bodyPr wrap="none" anchor="ctr"/>
          <a:lstStyle/>
          <a:p>
            <a:endParaRPr lang="en-US"/>
          </a:p>
        </p:txBody>
      </p:sp>
      <p:sp>
        <p:nvSpPr>
          <p:cNvPr id="112" name="Rectangle 8"/>
          <p:cNvSpPr>
            <a:spLocks noChangeArrowheads="1"/>
          </p:cNvSpPr>
          <p:nvPr/>
        </p:nvSpPr>
        <p:spPr bwMode="auto">
          <a:xfrm>
            <a:off x="5257800" y="5650468"/>
            <a:ext cx="1219200" cy="762000"/>
          </a:xfrm>
          <a:prstGeom prst="rect">
            <a:avLst/>
          </a:prstGeom>
          <a:solidFill>
            <a:srgbClr val="00B0F0"/>
          </a:solidFill>
          <a:ln w="9525">
            <a:noFill/>
            <a:miter lim="800000"/>
            <a:headEnd/>
            <a:tailEnd/>
          </a:ln>
        </p:spPr>
        <p:txBody>
          <a:bodyPr wrap="none" anchor="ctr"/>
          <a:lstStyle/>
          <a:p>
            <a:endParaRPr lang="en-US"/>
          </a:p>
        </p:txBody>
      </p:sp>
      <p:sp>
        <p:nvSpPr>
          <p:cNvPr id="113" name="Rectangle 8"/>
          <p:cNvSpPr>
            <a:spLocks noChangeArrowheads="1"/>
          </p:cNvSpPr>
          <p:nvPr/>
        </p:nvSpPr>
        <p:spPr bwMode="auto">
          <a:xfrm>
            <a:off x="7239000" y="5650468"/>
            <a:ext cx="1295400" cy="762000"/>
          </a:xfrm>
          <a:prstGeom prst="rect">
            <a:avLst/>
          </a:prstGeom>
          <a:solidFill>
            <a:srgbClr val="00B0F0"/>
          </a:solidFill>
          <a:ln w="9525">
            <a:noFill/>
            <a:miter lim="800000"/>
            <a:headEnd/>
            <a:tailEnd/>
          </a:ln>
        </p:spPr>
        <p:txBody>
          <a:bodyPr wrap="none" anchor="ctr"/>
          <a:lstStyle/>
          <a:p>
            <a:endParaRPr lang="en-US"/>
          </a:p>
        </p:txBody>
      </p:sp>
      <p:sp>
        <p:nvSpPr>
          <p:cNvPr id="114" name="Rectangle 8"/>
          <p:cNvSpPr>
            <a:spLocks noChangeArrowheads="1"/>
          </p:cNvSpPr>
          <p:nvPr/>
        </p:nvSpPr>
        <p:spPr bwMode="auto">
          <a:xfrm>
            <a:off x="6477000" y="5650468"/>
            <a:ext cx="762000" cy="381000"/>
          </a:xfrm>
          <a:prstGeom prst="rect">
            <a:avLst/>
          </a:prstGeom>
          <a:solidFill>
            <a:srgbClr val="00B0F0"/>
          </a:solidFill>
          <a:ln w="9525">
            <a:noFill/>
            <a:miter lim="800000"/>
            <a:headEnd/>
            <a:tailEnd/>
          </a:ln>
        </p:spPr>
        <p:txBody>
          <a:bodyPr wrap="none" anchor="ctr"/>
          <a:lstStyle/>
          <a:p>
            <a:endParaRPr lang="en-US"/>
          </a:p>
        </p:txBody>
      </p:sp>
      <p:sp>
        <p:nvSpPr>
          <p:cNvPr id="115" name="Rectangle 8"/>
          <p:cNvSpPr>
            <a:spLocks noChangeArrowheads="1"/>
          </p:cNvSpPr>
          <p:nvPr/>
        </p:nvSpPr>
        <p:spPr bwMode="auto">
          <a:xfrm>
            <a:off x="5257800" y="6412468"/>
            <a:ext cx="3276600" cy="152400"/>
          </a:xfrm>
          <a:prstGeom prst="rect">
            <a:avLst/>
          </a:prstGeom>
          <a:solidFill>
            <a:srgbClr val="00B050"/>
          </a:solidFill>
          <a:ln w="9525">
            <a:noFill/>
            <a:miter lim="800000"/>
            <a:headEnd/>
            <a:tailEnd/>
          </a:ln>
        </p:spPr>
        <p:txBody>
          <a:bodyPr wrap="none" anchor="ctr"/>
          <a:lstStyle/>
          <a:p>
            <a:endParaRPr lang="en-US"/>
          </a:p>
        </p:txBody>
      </p:sp>
      <p:sp>
        <p:nvSpPr>
          <p:cNvPr id="118" name="TextBox 117"/>
          <p:cNvSpPr txBox="1"/>
          <p:nvPr/>
        </p:nvSpPr>
        <p:spPr>
          <a:xfrm>
            <a:off x="1600200" y="2590800"/>
            <a:ext cx="381000" cy="369332"/>
          </a:xfrm>
          <a:prstGeom prst="rect">
            <a:avLst/>
          </a:prstGeom>
          <a:noFill/>
        </p:spPr>
        <p:txBody>
          <a:bodyPr wrap="square" rtlCol="0">
            <a:spAutoFit/>
          </a:bodyPr>
          <a:lstStyle/>
          <a:p>
            <a:r>
              <a:rPr lang="en-US" dirty="0" smtClean="0"/>
              <a:t>Si</a:t>
            </a:r>
            <a:endParaRPr lang="en-US" dirty="0"/>
          </a:p>
        </p:txBody>
      </p:sp>
      <p:sp>
        <p:nvSpPr>
          <p:cNvPr id="119" name="TextBox 118"/>
          <p:cNvSpPr txBox="1"/>
          <p:nvPr/>
        </p:nvSpPr>
        <p:spPr>
          <a:xfrm>
            <a:off x="3657600" y="1828800"/>
            <a:ext cx="685800" cy="369332"/>
          </a:xfrm>
          <a:prstGeom prst="rect">
            <a:avLst/>
          </a:prstGeom>
          <a:noFill/>
        </p:spPr>
        <p:txBody>
          <a:bodyPr wrap="square" rtlCol="0">
            <a:spAutoFit/>
          </a:bodyPr>
          <a:lstStyle/>
          <a:p>
            <a:r>
              <a:rPr lang="en-US" dirty="0" smtClean="0"/>
              <a:t>SU-8</a:t>
            </a:r>
            <a:endParaRPr lang="en-US" dirty="0"/>
          </a:p>
        </p:txBody>
      </p:sp>
      <p:sp>
        <p:nvSpPr>
          <p:cNvPr id="120" name="TextBox 119"/>
          <p:cNvSpPr txBox="1"/>
          <p:nvPr/>
        </p:nvSpPr>
        <p:spPr>
          <a:xfrm>
            <a:off x="2209800" y="4038600"/>
            <a:ext cx="762000" cy="369332"/>
          </a:xfrm>
          <a:prstGeom prst="rect">
            <a:avLst/>
          </a:prstGeom>
          <a:noFill/>
        </p:spPr>
        <p:txBody>
          <a:bodyPr wrap="square" rtlCol="0">
            <a:spAutoFit/>
          </a:bodyPr>
          <a:lstStyle/>
          <a:p>
            <a:r>
              <a:rPr lang="en-US" dirty="0" smtClean="0"/>
              <a:t>Mask</a:t>
            </a:r>
            <a:endParaRPr lang="en-US" dirty="0"/>
          </a:p>
        </p:txBody>
      </p:sp>
      <p:sp>
        <p:nvSpPr>
          <p:cNvPr id="121" name="Text Box 131"/>
          <p:cNvSpPr txBox="1">
            <a:spLocks noChangeArrowheads="1"/>
          </p:cNvSpPr>
          <p:nvPr/>
        </p:nvSpPr>
        <p:spPr bwMode="auto">
          <a:xfrm>
            <a:off x="304800" y="3962400"/>
            <a:ext cx="1219200" cy="396875"/>
          </a:xfrm>
          <a:prstGeom prst="rect">
            <a:avLst/>
          </a:prstGeom>
          <a:noFill/>
          <a:ln w="9525">
            <a:noFill/>
            <a:miter lim="800000"/>
            <a:headEnd/>
            <a:tailEnd/>
          </a:ln>
        </p:spPr>
        <p:txBody>
          <a:bodyPr wrap="square">
            <a:spAutoFit/>
          </a:bodyPr>
          <a:lstStyle/>
          <a:p>
            <a:pPr>
              <a:spcBef>
                <a:spcPct val="50000"/>
              </a:spcBef>
            </a:pPr>
            <a:r>
              <a:rPr lang="en-US" sz="2000" dirty="0"/>
              <a:t>2</a:t>
            </a:r>
            <a:r>
              <a:rPr lang="en-US" sz="2000" dirty="0" smtClean="0"/>
              <a:t>) Expose</a:t>
            </a:r>
            <a:endParaRPr lang="en-US" dirty="0"/>
          </a:p>
        </p:txBody>
      </p:sp>
      <p:sp>
        <p:nvSpPr>
          <p:cNvPr id="122" name="Text Box 131"/>
          <p:cNvSpPr txBox="1">
            <a:spLocks noChangeArrowheads="1"/>
          </p:cNvSpPr>
          <p:nvPr/>
        </p:nvSpPr>
        <p:spPr bwMode="auto">
          <a:xfrm>
            <a:off x="228600" y="5410200"/>
            <a:ext cx="1371600" cy="400110"/>
          </a:xfrm>
          <a:prstGeom prst="rect">
            <a:avLst/>
          </a:prstGeom>
          <a:noFill/>
          <a:ln w="9525">
            <a:noFill/>
            <a:miter lim="800000"/>
            <a:headEnd/>
            <a:tailEnd/>
          </a:ln>
        </p:spPr>
        <p:txBody>
          <a:bodyPr wrap="square">
            <a:spAutoFit/>
          </a:bodyPr>
          <a:lstStyle/>
          <a:p>
            <a:pPr>
              <a:spcBef>
                <a:spcPct val="50000"/>
              </a:spcBef>
            </a:pPr>
            <a:r>
              <a:rPr lang="en-US" sz="2000" dirty="0" smtClean="0"/>
              <a:t>3) Develop</a:t>
            </a:r>
            <a:endParaRPr lang="en-US" dirty="0"/>
          </a:p>
        </p:txBody>
      </p:sp>
      <p:sp>
        <p:nvSpPr>
          <p:cNvPr id="125" name="Text Box 131"/>
          <p:cNvSpPr txBox="1">
            <a:spLocks noChangeArrowheads="1"/>
          </p:cNvSpPr>
          <p:nvPr/>
        </p:nvSpPr>
        <p:spPr bwMode="auto">
          <a:xfrm>
            <a:off x="4876800" y="1447800"/>
            <a:ext cx="3657600" cy="400110"/>
          </a:xfrm>
          <a:prstGeom prst="rect">
            <a:avLst/>
          </a:prstGeom>
          <a:noFill/>
          <a:ln w="9525">
            <a:noFill/>
            <a:miter lim="800000"/>
            <a:headEnd/>
            <a:tailEnd/>
          </a:ln>
        </p:spPr>
        <p:txBody>
          <a:bodyPr wrap="square">
            <a:spAutoFit/>
          </a:bodyPr>
          <a:lstStyle/>
          <a:p>
            <a:pPr>
              <a:spcBef>
                <a:spcPct val="50000"/>
              </a:spcBef>
            </a:pPr>
            <a:r>
              <a:rPr lang="en-US" sz="2000" dirty="0" smtClean="0"/>
              <a:t>4) Apply Anti-stick monolayer</a:t>
            </a:r>
            <a:endParaRPr lang="en-US" dirty="0"/>
          </a:p>
        </p:txBody>
      </p:sp>
      <p:sp>
        <p:nvSpPr>
          <p:cNvPr id="128" name="Text Box 131"/>
          <p:cNvSpPr txBox="1">
            <a:spLocks noChangeArrowheads="1"/>
          </p:cNvSpPr>
          <p:nvPr/>
        </p:nvSpPr>
        <p:spPr bwMode="auto">
          <a:xfrm>
            <a:off x="5029200" y="5257800"/>
            <a:ext cx="2667000" cy="400110"/>
          </a:xfrm>
          <a:prstGeom prst="rect">
            <a:avLst/>
          </a:prstGeom>
          <a:noFill/>
          <a:ln w="9525">
            <a:noFill/>
            <a:miter lim="800000"/>
            <a:headEnd/>
            <a:tailEnd/>
          </a:ln>
        </p:spPr>
        <p:txBody>
          <a:bodyPr wrap="square">
            <a:spAutoFit/>
          </a:bodyPr>
          <a:lstStyle/>
          <a:p>
            <a:pPr>
              <a:spcBef>
                <a:spcPct val="50000"/>
              </a:spcBef>
            </a:pPr>
            <a:r>
              <a:rPr lang="en-US" sz="2000" dirty="0" smtClean="0"/>
              <a:t>6) Plasma treat + bond</a:t>
            </a:r>
            <a:endParaRPr lang="en-US" dirty="0"/>
          </a:p>
        </p:txBody>
      </p:sp>
      <p:sp>
        <p:nvSpPr>
          <p:cNvPr id="130" name="TextBox 129"/>
          <p:cNvSpPr txBox="1"/>
          <p:nvPr/>
        </p:nvSpPr>
        <p:spPr>
          <a:xfrm>
            <a:off x="5257800" y="6488668"/>
            <a:ext cx="1066800" cy="369332"/>
          </a:xfrm>
          <a:prstGeom prst="rect">
            <a:avLst/>
          </a:prstGeom>
          <a:noFill/>
        </p:spPr>
        <p:txBody>
          <a:bodyPr wrap="square" rtlCol="0">
            <a:spAutoFit/>
          </a:bodyPr>
          <a:lstStyle/>
          <a:p>
            <a:r>
              <a:rPr lang="en-US" dirty="0" smtClean="0"/>
              <a:t>glass</a:t>
            </a:r>
            <a:endParaRPr lang="en-US" dirty="0"/>
          </a:p>
        </p:txBody>
      </p:sp>
      <p:sp>
        <p:nvSpPr>
          <p:cNvPr id="58" name="Rectangle 70"/>
          <p:cNvSpPr>
            <a:spLocks noChangeArrowheads="1"/>
          </p:cNvSpPr>
          <p:nvPr/>
        </p:nvSpPr>
        <p:spPr bwMode="auto">
          <a:xfrm>
            <a:off x="304800" y="4038600"/>
            <a:ext cx="1295400" cy="76200"/>
          </a:xfrm>
          <a:prstGeom prst="rect">
            <a:avLst/>
          </a:prstGeom>
          <a:solidFill>
            <a:srgbClr val="969696"/>
          </a:solidFill>
          <a:ln w="9525">
            <a:noFill/>
            <a:miter lim="800000"/>
            <a:headEnd/>
            <a:tailEnd/>
          </a:ln>
        </p:spPr>
        <p:txBody>
          <a:bodyPr wrap="none" anchor="ctr"/>
          <a:lstStyle/>
          <a:p>
            <a:endParaRPr lang="en-US"/>
          </a:p>
        </p:txBody>
      </p:sp>
      <p:sp>
        <p:nvSpPr>
          <p:cNvPr id="59" name="Rectangle 70"/>
          <p:cNvSpPr>
            <a:spLocks noChangeArrowheads="1"/>
          </p:cNvSpPr>
          <p:nvPr/>
        </p:nvSpPr>
        <p:spPr bwMode="auto">
          <a:xfrm>
            <a:off x="2209800" y="4038600"/>
            <a:ext cx="1371600" cy="76200"/>
          </a:xfrm>
          <a:prstGeom prst="rect">
            <a:avLst/>
          </a:prstGeom>
          <a:solidFill>
            <a:srgbClr val="969696"/>
          </a:solidFill>
          <a:ln w="9525">
            <a:noFill/>
            <a:miter lim="800000"/>
            <a:headEnd/>
            <a:tailEnd/>
          </a:ln>
        </p:spPr>
        <p:txBody>
          <a:bodyPr wrap="none" anchor="ctr"/>
          <a:lstStyle/>
          <a:p>
            <a:endParaRPr lang="en-US"/>
          </a:p>
        </p:txBody>
      </p:sp>
      <p:sp>
        <p:nvSpPr>
          <p:cNvPr id="60" name="Rectangle 70"/>
          <p:cNvSpPr>
            <a:spLocks noChangeArrowheads="1"/>
          </p:cNvSpPr>
          <p:nvPr/>
        </p:nvSpPr>
        <p:spPr bwMode="auto">
          <a:xfrm>
            <a:off x="304800" y="4114800"/>
            <a:ext cx="3276600" cy="381000"/>
          </a:xfrm>
          <a:prstGeom prst="rect">
            <a:avLst/>
          </a:prstGeom>
          <a:solidFill>
            <a:srgbClr val="FF0000"/>
          </a:solidFill>
          <a:ln w="9525">
            <a:noFill/>
            <a:miter lim="800000"/>
            <a:headEnd/>
            <a:tailEnd/>
          </a:ln>
        </p:spPr>
        <p:txBody>
          <a:bodyPr wrap="none" anchor="ctr"/>
          <a:lstStyle/>
          <a:p>
            <a:endParaRPr lang="en-US"/>
          </a:p>
        </p:txBody>
      </p:sp>
      <p:sp>
        <p:nvSpPr>
          <p:cNvPr id="63" name="Rectangle 70"/>
          <p:cNvSpPr>
            <a:spLocks noChangeArrowheads="1"/>
          </p:cNvSpPr>
          <p:nvPr/>
        </p:nvSpPr>
        <p:spPr bwMode="auto">
          <a:xfrm>
            <a:off x="1676400" y="5562600"/>
            <a:ext cx="609600" cy="381000"/>
          </a:xfrm>
          <a:prstGeom prst="rect">
            <a:avLst/>
          </a:prstGeom>
          <a:solidFill>
            <a:srgbClr val="FF0000"/>
          </a:solidFill>
          <a:ln w="9525">
            <a:noFill/>
            <a:miter lim="800000"/>
            <a:headEnd/>
            <a:tailEnd/>
          </a:ln>
        </p:spPr>
        <p:txBody>
          <a:bodyPr wrap="none" anchor="ctr"/>
          <a:lstStyle/>
          <a:p>
            <a:endParaRPr lang="en-US"/>
          </a:p>
        </p:txBody>
      </p:sp>
      <p:sp>
        <p:nvSpPr>
          <p:cNvPr id="65" name="Rectangle 8"/>
          <p:cNvSpPr>
            <a:spLocks noChangeArrowheads="1"/>
          </p:cNvSpPr>
          <p:nvPr/>
        </p:nvSpPr>
        <p:spPr bwMode="auto">
          <a:xfrm>
            <a:off x="5105400" y="2362200"/>
            <a:ext cx="3276600" cy="609600"/>
          </a:xfrm>
          <a:prstGeom prst="rect">
            <a:avLst/>
          </a:prstGeom>
          <a:solidFill>
            <a:srgbClr val="FFC000"/>
          </a:solidFill>
          <a:ln w="9525">
            <a:noFill/>
            <a:miter lim="800000"/>
            <a:headEnd/>
            <a:tailEnd/>
          </a:ln>
        </p:spPr>
        <p:txBody>
          <a:bodyPr wrap="none" anchor="ctr"/>
          <a:lstStyle/>
          <a:p>
            <a:endParaRPr lang="en-US"/>
          </a:p>
        </p:txBody>
      </p:sp>
      <p:sp>
        <p:nvSpPr>
          <p:cNvPr id="68" name="Rectangle 70"/>
          <p:cNvSpPr>
            <a:spLocks noChangeArrowheads="1"/>
          </p:cNvSpPr>
          <p:nvPr/>
        </p:nvSpPr>
        <p:spPr bwMode="auto">
          <a:xfrm>
            <a:off x="6400800" y="1981200"/>
            <a:ext cx="609600" cy="381000"/>
          </a:xfrm>
          <a:prstGeom prst="rect">
            <a:avLst/>
          </a:prstGeom>
          <a:solidFill>
            <a:srgbClr val="FF0000"/>
          </a:solidFill>
          <a:ln w="9525">
            <a:noFill/>
            <a:miter lim="800000"/>
            <a:headEnd/>
            <a:tailEnd/>
          </a:ln>
        </p:spPr>
        <p:txBody>
          <a:bodyPr wrap="none" anchor="ctr"/>
          <a:lstStyle/>
          <a:p>
            <a:endParaRPr lang="en-US"/>
          </a:p>
        </p:txBody>
      </p:sp>
      <p:sp>
        <p:nvSpPr>
          <p:cNvPr id="69" name="Rectangle 68"/>
          <p:cNvSpPr>
            <a:spLocks noChangeArrowheads="1"/>
          </p:cNvSpPr>
          <p:nvPr/>
        </p:nvSpPr>
        <p:spPr bwMode="auto">
          <a:xfrm>
            <a:off x="6400800" y="1905000"/>
            <a:ext cx="609600" cy="76200"/>
          </a:xfrm>
          <a:prstGeom prst="rect">
            <a:avLst/>
          </a:prstGeom>
          <a:solidFill>
            <a:srgbClr val="7030A0"/>
          </a:solidFill>
          <a:ln w="9525">
            <a:noFill/>
            <a:miter lim="800000"/>
            <a:headEnd/>
            <a:tailEnd/>
          </a:ln>
        </p:spPr>
        <p:txBody>
          <a:bodyPr wrap="none" anchor="ctr"/>
          <a:lstStyle/>
          <a:p>
            <a:endParaRPr lang="en-US"/>
          </a:p>
        </p:txBody>
      </p:sp>
      <p:sp>
        <p:nvSpPr>
          <p:cNvPr id="70" name="Rectangle 69"/>
          <p:cNvSpPr>
            <a:spLocks noChangeArrowheads="1"/>
          </p:cNvSpPr>
          <p:nvPr/>
        </p:nvSpPr>
        <p:spPr bwMode="auto">
          <a:xfrm>
            <a:off x="5105400" y="2286000"/>
            <a:ext cx="1295400" cy="76200"/>
          </a:xfrm>
          <a:prstGeom prst="rect">
            <a:avLst/>
          </a:prstGeom>
          <a:solidFill>
            <a:srgbClr val="7030A0"/>
          </a:solidFill>
          <a:ln w="9525">
            <a:noFill/>
            <a:miter lim="800000"/>
            <a:headEnd/>
            <a:tailEnd/>
          </a:ln>
        </p:spPr>
        <p:txBody>
          <a:bodyPr wrap="none" anchor="ctr"/>
          <a:lstStyle/>
          <a:p>
            <a:endParaRPr lang="en-US"/>
          </a:p>
        </p:txBody>
      </p:sp>
      <p:sp>
        <p:nvSpPr>
          <p:cNvPr id="75" name="Rectangle 74"/>
          <p:cNvSpPr>
            <a:spLocks noChangeArrowheads="1"/>
          </p:cNvSpPr>
          <p:nvPr/>
        </p:nvSpPr>
        <p:spPr bwMode="auto">
          <a:xfrm>
            <a:off x="7010400" y="2286000"/>
            <a:ext cx="1371600" cy="76200"/>
          </a:xfrm>
          <a:prstGeom prst="rect">
            <a:avLst/>
          </a:prstGeom>
          <a:solidFill>
            <a:srgbClr val="7030A0"/>
          </a:solidFill>
          <a:ln w="9525">
            <a:noFill/>
            <a:miter lim="800000"/>
            <a:headEnd/>
            <a:tailEnd/>
          </a:ln>
        </p:spPr>
        <p:txBody>
          <a:bodyPr wrap="none" anchor="ctr"/>
          <a:lstStyle/>
          <a:p>
            <a:endParaRPr lang="en-US"/>
          </a:p>
        </p:txBody>
      </p:sp>
      <p:sp>
        <p:nvSpPr>
          <p:cNvPr id="78" name="Rectangle 77"/>
          <p:cNvSpPr>
            <a:spLocks noChangeArrowheads="1"/>
          </p:cNvSpPr>
          <p:nvPr/>
        </p:nvSpPr>
        <p:spPr bwMode="auto">
          <a:xfrm rot="16200000">
            <a:off x="6819900" y="2095500"/>
            <a:ext cx="457200" cy="76200"/>
          </a:xfrm>
          <a:prstGeom prst="rect">
            <a:avLst/>
          </a:prstGeom>
          <a:solidFill>
            <a:srgbClr val="7030A0"/>
          </a:solidFill>
          <a:ln w="9525">
            <a:noFill/>
            <a:miter lim="800000"/>
            <a:headEnd/>
            <a:tailEnd/>
          </a:ln>
        </p:spPr>
        <p:txBody>
          <a:bodyPr wrap="none" anchor="ctr"/>
          <a:lstStyle/>
          <a:p>
            <a:endParaRPr lang="en-US"/>
          </a:p>
        </p:txBody>
      </p:sp>
      <p:sp>
        <p:nvSpPr>
          <p:cNvPr id="87" name="Rectangle 86"/>
          <p:cNvSpPr>
            <a:spLocks noChangeArrowheads="1"/>
          </p:cNvSpPr>
          <p:nvPr/>
        </p:nvSpPr>
        <p:spPr bwMode="auto">
          <a:xfrm rot="16200000">
            <a:off x="6134100" y="2095500"/>
            <a:ext cx="457200" cy="76200"/>
          </a:xfrm>
          <a:prstGeom prst="rect">
            <a:avLst/>
          </a:prstGeom>
          <a:solidFill>
            <a:srgbClr val="7030A0"/>
          </a:solidFill>
          <a:ln w="9525">
            <a:noFill/>
            <a:miter lim="800000"/>
            <a:headEnd/>
            <a:tailEnd/>
          </a:ln>
        </p:spPr>
        <p:txBody>
          <a:bodyPr wrap="none" anchor="ctr"/>
          <a:lstStyle/>
          <a:p>
            <a:endParaRPr lang="en-US"/>
          </a:p>
        </p:txBody>
      </p:sp>
      <p:sp>
        <p:nvSpPr>
          <p:cNvPr id="98" name="Rectangle 8"/>
          <p:cNvSpPr>
            <a:spLocks noChangeArrowheads="1"/>
          </p:cNvSpPr>
          <p:nvPr/>
        </p:nvSpPr>
        <p:spPr bwMode="auto">
          <a:xfrm>
            <a:off x="5181600" y="4495800"/>
            <a:ext cx="3276600" cy="609600"/>
          </a:xfrm>
          <a:prstGeom prst="rect">
            <a:avLst/>
          </a:prstGeom>
          <a:solidFill>
            <a:srgbClr val="FFC000"/>
          </a:solidFill>
          <a:ln w="9525">
            <a:noFill/>
            <a:miter lim="800000"/>
            <a:headEnd/>
            <a:tailEnd/>
          </a:ln>
        </p:spPr>
        <p:txBody>
          <a:bodyPr wrap="none" anchor="ctr"/>
          <a:lstStyle/>
          <a:p>
            <a:endParaRPr lang="en-US"/>
          </a:p>
        </p:txBody>
      </p:sp>
      <p:sp>
        <p:nvSpPr>
          <p:cNvPr id="99" name="Rectangle 70"/>
          <p:cNvSpPr>
            <a:spLocks noChangeArrowheads="1"/>
          </p:cNvSpPr>
          <p:nvPr/>
        </p:nvSpPr>
        <p:spPr bwMode="auto">
          <a:xfrm>
            <a:off x="6477000" y="4114800"/>
            <a:ext cx="609600" cy="381000"/>
          </a:xfrm>
          <a:prstGeom prst="rect">
            <a:avLst/>
          </a:prstGeom>
          <a:solidFill>
            <a:srgbClr val="FF0000"/>
          </a:solidFill>
          <a:ln w="9525">
            <a:noFill/>
            <a:miter lim="800000"/>
            <a:headEnd/>
            <a:tailEnd/>
          </a:ln>
        </p:spPr>
        <p:txBody>
          <a:bodyPr wrap="none" anchor="ctr"/>
          <a:lstStyle/>
          <a:p>
            <a:endParaRPr lang="en-US"/>
          </a:p>
        </p:txBody>
      </p:sp>
      <p:sp>
        <p:nvSpPr>
          <p:cNvPr id="100" name="Rectangle 99"/>
          <p:cNvSpPr>
            <a:spLocks noChangeArrowheads="1"/>
          </p:cNvSpPr>
          <p:nvPr/>
        </p:nvSpPr>
        <p:spPr bwMode="auto">
          <a:xfrm>
            <a:off x="6477000" y="4038600"/>
            <a:ext cx="609600" cy="76200"/>
          </a:xfrm>
          <a:prstGeom prst="rect">
            <a:avLst/>
          </a:prstGeom>
          <a:solidFill>
            <a:srgbClr val="7030A0"/>
          </a:solidFill>
          <a:ln w="9525">
            <a:noFill/>
            <a:miter lim="800000"/>
            <a:headEnd/>
            <a:tailEnd/>
          </a:ln>
        </p:spPr>
        <p:txBody>
          <a:bodyPr wrap="none" anchor="ctr"/>
          <a:lstStyle/>
          <a:p>
            <a:endParaRPr lang="en-US"/>
          </a:p>
        </p:txBody>
      </p:sp>
      <p:sp>
        <p:nvSpPr>
          <p:cNvPr id="101" name="Rectangle 100"/>
          <p:cNvSpPr>
            <a:spLocks noChangeArrowheads="1"/>
          </p:cNvSpPr>
          <p:nvPr/>
        </p:nvSpPr>
        <p:spPr bwMode="auto">
          <a:xfrm>
            <a:off x="5181600" y="4419600"/>
            <a:ext cx="1295400" cy="76200"/>
          </a:xfrm>
          <a:prstGeom prst="rect">
            <a:avLst/>
          </a:prstGeom>
          <a:solidFill>
            <a:srgbClr val="7030A0"/>
          </a:solidFill>
          <a:ln w="9525">
            <a:noFill/>
            <a:miter lim="800000"/>
            <a:headEnd/>
            <a:tailEnd/>
          </a:ln>
        </p:spPr>
        <p:txBody>
          <a:bodyPr wrap="none" anchor="ctr"/>
          <a:lstStyle/>
          <a:p>
            <a:endParaRPr lang="en-US"/>
          </a:p>
        </p:txBody>
      </p:sp>
      <p:sp>
        <p:nvSpPr>
          <p:cNvPr id="102" name="Rectangle 101"/>
          <p:cNvSpPr>
            <a:spLocks noChangeArrowheads="1"/>
          </p:cNvSpPr>
          <p:nvPr/>
        </p:nvSpPr>
        <p:spPr bwMode="auto">
          <a:xfrm>
            <a:off x="7086600" y="4419600"/>
            <a:ext cx="1371600" cy="76200"/>
          </a:xfrm>
          <a:prstGeom prst="rect">
            <a:avLst/>
          </a:prstGeom>
          <a:solidFill>
            <a:srgbClr val="7030A0"/>
          </a:solidFill>
          <a:ln w="9525">
            <a:noFill/>
            <a:miter lim="800000"/>
            <a:headEnd/>
            <a:tailEnd/>
          </a:ln>
        </p:spPr>
        <p:txBody>
          <a:bodyPr wrap="none" anchor="ctr"/>
          <a:lstStyle/>
          <a:p>
            <a:endParaRPr lang="en-US"/>
          </a:p>
        </p:txBody>
      </p:sp>
      <p:sp>
        <p:nvSpPr>
          <p:cNvPr id="103" name="Rectangle 102"/>
          <p:cNvSpPr>
            <a:spLocks noChangeArrowheads="1"/>
          </p:cNvSpPr>
          <p:nvPr/>
        </p:nvSpPr>
        <p:spPr bwMode="auto">
          <a:xfrm rot="16200000">
            <a:off x="6896100" y="4229100"/>
            <a:ext cx="457200" cy="76200"/>
          </a:xfrm>
          <a:prstGeom prst="rect">
            <a:avLst/>
          </a:prstGeom>
          <a:solidFill>
            <a:srgbClr val="7030A0"/>
          </a:solidFill>
          <a:ln w="9525">
            <a:noFill/>
            <a:miter lim="800000"/>
            <a:headEnd/>
            <a:tailEnd/>
          </a:ln>
        </p:spPr>
        <p:txBody>
          <a:bodyPr wrap="none" anchor="ctr"/>
          <a:lstStyle/>
          <a:p>
            <a:endParaRPr lang="en-US"/>
          </a:p>
        </p:txBody>
      </p:sp>
      <p:sp>
        <p:nvSpPr>
          <p:cNvPr id="104" name="Rectangle 103"/>
          <p:cNvSpPr>
            <a:spLocks noChangeArrowheads="1"/>
          </p:cNvSpPr>
          <p:nvPr/>
        </p:nvSpPr>
        <p:spPr bwMode="auto">
          <a:xfrm rot="16200000">
            <a:off x="6210300" y="4229100"/>
            <a:ext cx="457200" cy="76200"/>
          </a:xfrm>
          <a:prstGeom prst="rect">
            <a:avLst/>
          </a:prstGeom>
          <a:solidFill>
            <a:srgbClr val="7030A0"/>
          </a:solidFill>
          <a:ln w="9525">
            <a:noFill/>
            <a:miter lim="800000"/>
            <a:headEnd/>
            <a:tailEnd/>
          </a:ln>
        </p:spPr>
        <p:txBody>
          <a:bodyPr wrap="none" anchor="ctr"/>
          <a:lstStyle/>
          <a:p>
            <a:endParaRPr lang="en-US"/>
          </a:p>
        </p:txBody>
      </p:sp>
      <p:sp>
        <p:nvSpPr>
          <p:cNvPr id="105" name="Text Box 131"/>
          <p:cNvSpPr txBox="1">
            <a:spLocks noChangeArrowheads="1"/>
          </p:cNvSpPr>
          <p:nvPr/>
        </p:nvSpPr>
        <p:spPr bwMode="auto">
          <a:xfrm>
            <a:off x="76200" y="3124200"/>
            <a:ext cx="1600200" cy="396875"/>
          </a:xfrm>
          <a:prstGeom prst="rect">
            <a:avLst/>
          </a:prstGeom>
          <a:noFill/>
          <a:ln w="9525">
            <a:noFill/>
            <a:miter lim="800000"/>
            <a:headEnd/>
            <a:tailEnd/>
          </a:ln>
        </p:spPr>
        <p:txBody>
          <a:bodyPr wrap="square">
            <a:spAutoFit/>
          </a:bodyPr>
          <a:lstStyle/>
          <a:p>
            <a:pPr>
              <a:spcBef>
                <a:spcPct val="50000"/>
              </a:spcBef>
            </a:pPr>
            <a:r>
              <a:rPr lang="en-US" sz="2000" dirty="0" smtClean="0"/>
              <a:t>2) Expose</a:t>
            </a:r>
            <a:endParaRPr lang="en-US" dirty="0"/>
          </a:p>
        </p:txBody>
      </p:sp>
      <p:sp>
        <p:nvSpPr>
          <p:cNvPr id="109" name="TextBox 108"/>
          <p:cNvSpPr txBox="1"/>
          <p:nvPr/>
        </p:nvSpPr>
        <p:spPr>
          <a:xfrm>
            <a:off x="3581400" y="3810000"/>
            <a:ext cx="762000" cy="369332"/>
          </a:xfrm>
          <a:prstGeom prst="rect">
            <a:avLst/>
          </a:prstGeom>
          <a:noFill/>
        </p:spPr>
        <p:txBody>
          <a:bodyPr wrap="square" rtlCol="0">
            <a:spAutoFit/>
          </a:bodyPr>
          <a:lstStyle/>
          <a:p>
            <a:r>
              <a:rPr lang="en-US" dirty="0" smtClean="0"/>
              <a:t>mask</a:t>
            </a:r>
            <a:endParaRPr lang="en-US" dirty="0"/>
          </a:p>
        </p:txBody>
      </p:sp>
      <p:sp>
        <p:nvSpPr>
          <p:cNvPr id="110" name="Text Box 131"/>
          <p:cNvSpPr txBox="1">
            <a:spLocks noChangeArrowheads="1"/>
          </p:cNvSpPr>
          <p:nvPr/>
        </p:nvSpPr>
        <p:spPr bwMode="auto">
          <a:xfrm>
            <a:off x="4953000" y="3200400"/>
            <a:ext cx="3657600" cy="400110"/>
          </a:xfrm>
          <a:prstGeom prst="rect">
            <a:avLst/>
          </a:prstGeom>
          <a:noFill/>
          <a:ln w="9525">
            <a:noFill/>
            <a:miter lim="800000"/>
            <a:headEnd/>
            <a:tailEnd/>
          </a:ln>
        </p:spPr>
        <p:txBody>
          <a:bodyPr wrap="square">
            <a:spAutoFit/>
          </a:bodyPr>
          <a:lstStyle/>
          <a:p>
            <a:pPr>
              <a:spcBef>
                <a:spcPct val="50000"/>
              </a:spcBef>
            </a:pPr>
            <a:r>
              <a:rPr lang="en-US" sz="2000" dirty="0" smtClean="0"/>
              <a:t>5) Cast PDMS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Microfluidics: What’s in a name?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Infer: manipulation of minute quantities of fluids (L and G) …</a:t>
            </a:r>
          </a:p>
          <a:p>
            <a:pPr lvl="1"/>
            <a:r>
              <a:rPr lang="en-US" dirty="0" smtClean="0"/>
              <a:t>inside devices made using advanced </a:t>
            </a:r>
            <a:r>
              <a:rPr lang="en-US" dirty="0" err="1" smtClean="0"/>
              <a:t>microfab</a:t>
            </a:r>
            <a:r>
              <a:rPr lang="en-US" dirty="0" smtClean="0"/>
              <a:t> tools (CNF).</a:t>
            </a:r>
          </a:p>
          <a:p>
            <a:pPr lvl="1"/>
            <a:r>
              <a:rPr lang="en-US" dirty="0" smtClean="0"/>
              <a:t>Applies ultra-precise </a:t>
            </a:r>
            <a:r>
              <a:rPr lang="en-US" dirty="0" err="1" smtClean="0"/>
              <a:t>fab</a:t>
            </a:r>
            <a:r>
              <a:rPr lang="en-US" dirty="0" smtClean="0"/>
              <a:t> technology to conventionally “messy” fields like biology (dishes, plates) and chemistry (vats, reaction vessels)</a:t>
            </a:r>
          </a:p>
          <a:p>
            <a:pPr lvl="1"/>
            <a:r>
              <a:rPr lang="en-US" dirty="0" smtClean="0"/>
              <a:t>New field – emerged early 90s: Andreas </a:t>
            </a:r>
            <a:r>
              <a:rPr lang="en-US" dirty="0" err="1" smtClean="0"/>
              <a:t>Manz</a:t>
            </a:r>
            <a:r>
              <a:rPr lang="en-US" dirty="0" smtClean="0"/>
              <a:t>, George </a:t>
            </a:r>
            <a:r>
              <a:rPr lang="en-US" dirty="0" err="1" smtClean="0"/>
              <a:t>Whitesides</a:t>
            </a:r>
            <a:endParaRPr lang="en-US" dirty="0" smtClean="0"/>
          </a:p>
          <a:p>
            <a:pPr lvl="1"/>
            <a:endParaRPr lang="en-US" dirty="0" smtClean="0"/>
          </a:p>
          <a:p>
            <a:pPr lvl="1"/>
            <a:r>
              <a:rPr lang="en-US" dirty="0" smtClean="0"/>
              <a:t>Why?</a:t>
            </a:r>
          </a:p>
          <a:p>
            <a:pPr lvl="2"/>
            <a:r>
              <a:rPr lang="en-US" dirty="0" smtClean="0"/>
              <a:t>Unique physics at microscale permits novel creations:</a:t>
            </a:r>
          </a:p>
          <a:p>
            <a:pPr lvl="3"/>
            <a:r>
              <a:rPr lang="en-US" dirty="0" smtClean="0"/>
              <a:t>Laminar flow</a:t>
            </a:r>
          </a:p>
          <a:p>
            <a:pPr lvl="3"/>
            <a:r>
              <a:rPr lang="en-US" dirty="0" smtClean="0"/>
              <a:t>High SA/V ratio – surface tension (droplet) &gt;&gt; gravity (sedimentation)</a:t>
            </a:r>
          </a:p>
          <a:p>
            <a:pPr lvl="2"/>
            <a:r>
              <a:rPr lang="en-US" dirty="0" smtClean="0"/>
              <a:t>Reduces amounts of reagents needed</a:t>
            </a:r>
          </a:p>
          <a:p>
            <a:pPr lvl="2"/>
            <a:r>
              <a:rPr lang="en-US" dirty="0" smtClean="0"/>
              <a:t>Permits more orderly, systematic approach to bio-related problems, reduces physical effort: drug discovery, </a:t>
            </a:r>
            <a:r>
              <a:rPr lang="en-US" dirty="0" err="1" smtClean="0"/>
              <a:t>cytotoxicity</a:t>
            </a:r>
            <a:r>
              <a:rPr lang="en-US" dirty="0" smtClean="0"/>
              <a:t> assays, protein crystallization (for x-ray crystallography)</a:t>
            </a:r>
          </a:p>
          <a:p>
            <a:pPr lvl="2"/>
            <a:r>
              <a:rPr lang="en-US" dirty="0" smtClean="0"/>
              <a:t>Disposable, parallel operation, increased reliability</a:t>
            </a:r>
          </a:p>
          <a:p>
            <a:pPr lvl="2"/>
            <a:endParaRPr lang="en-US" dirty="0" smtClean="0"/>
          </a:p>
          <a:p>
            <a:pPr lvl="1"/>
            <a:r>
              <a:rPr lang="en-US" dirty="0" smtClean="0"/>
              <a:t>Applications:</a:t>
            </a:r>
          </a:p>
          <a:p>
            <a:pPr lvl="2"/>
            <a:r>
              <a:rPr lang="en-US" dirty="0" err="1" smtClean="0"/>
              <a:t>Biomimesis</a:t>
            </a:r>
            <a:r>
              <a:rPr lang="en-US" dirty="0" smtClean="0"/>
              <a:t>, diagnostic devices, biosensors, cell sorting, enrichment, storing</a:t>
            </a:r>
          </a:p>
          <a:p>
            <a:pPr lvl="3"/>
            <a:endParaRPr lang="en-US" dirty="0" smtClean="0"/>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cstate="print"/>
          <a:srcRect l="10000" t="35556" r="54167" b="21481"/>
          <a:stretch>
            <a:fillRect/>
          </a:stretch>
        </p:blipFill>
        <p:spPr bwMode="auto">
          <a:xfrm>
            <a:off x="6705600" y="3124200"/>
            <a:ext cx="214673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Microfluidics</a:t>
            </a:r>
            <a:endParaRPr lang="en-US" dirty="0"/>
          </a:p>
        </p:txBody>
      </p:sp>
      <p:graphicFrame>
        <p:nvGraphicFramePr>
          <p:cNvPr id="11" name="Diagram 10"/>
          <p:cNvGraphicFramePr/>
          <p:nvPr/>
        </p:nvGraphicFramePr>
        <p:xfrm>
          <a:off x="609600" y="1524000"/>
          <a:ext cx="7848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Microfluidic Device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828800" y="1447800"/>
            <a:ext cx="5483225" cy="2819400"/>
          </a:xfrm>
          <a:prstGeom prst="rect">
            <a:avLst/>
          </a:prstGeom>
          <a:noFill/>
          <a:ln w="9525">
            <a:noFill/>
            <a:miter lim="800000"/>
            <a:headEnd/>
            <a:tailEnd/>
          </a:ln>
        </p:spPr>
      </p:pic>
      <p:pic>
        <p:nvPicPr>
          <p:cNvPr id="1027" name="Picture 3" descr="49-10"/>
          <p:cNvPicPr>
            <a:picLocks noChangeAspect="1" noChangeArrowheads="1"/>
          </p:cNvPicPr>
          <p:nvPr/>
        </p:nvPicPr>
        <p:blipFill>
          <a:blip r:embed="rId3" cstate="print"/>
          <a:srcRect l="11594" t="42857" r="14492" b="41144"/>
          <a:stretch>
            <a:fillRect/>
          </a:stretch>
        </p:blipFill>
        <p:spPr bwMode="auto">
          <a:xfrm>
            <a:off x="1066800" y="5562600"/>
            <a:ext cx="6908800" cy="1219200"/>
          </a:xfrm>
          <a:prstGeom prst="rect">
            <a:avLst/>
          </a:prstGeom>
          <a:noFill/>
        </p:spPr>
      </p:pic>
      <p:sp>
        <p:nvSpPr>
          <p:cNvPr id="6" name="TextBox 5"/>
          <p:cNvSpPr txBox="1"/>
          <p:nvPr/>
        </p:nvSpPr>
        <p:spPr>
          <a:xfrm>
            <a:off x="2743200" y="4343400"/>
            <a:ext cx="2133600" cy="523220"/>
          </a:xfrm>
          <a:prstGeom prst="rect">
            <a:avLst/>
          </a:prstGeom>
          <a:noFill/>
        </p:spPr>
        <p:txBody>
          <a:bodyPr wrap="square" rtlCol="0">
            <a:spAutoFit/>
          </a:bodyPr>
          <a:lstStyle/>
          <a:p>
            <a:r>
              <a:rPr lang="en-US" sz="2800" dirty="0" smtClean="0"/>
              <a:t>Mimics this </a:t>
            </a:r>
            <a:endParaRPr lang="en-US" sz="2800" dirty="0"/>
          </a:p>
        </p:txBody>
      </p:sp>
      <p:sp>
        <p:nvSpPr>
          <p:cNvPr id="7" name="Down Arrow 6"/>
          <p:cNvSpPr/>
          <p:nvPr/>
        </p:nvSpPr>
        <p:spPr>
          <a:xfrm>
            <a:off x="4419600" y="4495800"/>
            <a:ext cx="685800" cy="122926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Before Clot</a:t>
            </a:r>
            <a:endParaRPr lang="en-US" dirty="0"/>
          </a:p>
        </p:txBody>
      </p:sp>
      <p:sp>
        <p:nvSpPr>
          <p:cNvPr id="3" name="Content Placeholder 2"/>
          <p:cNvSpPr>
            <a:spLocks noGrp="1"/>
          </p:cNvSpPr>
          <p:nvPr>
            <p:ph idx="1"/>
          </p:nvPr>
        </p:nvSpPr>
        <p:spPr/>
        <p:txBody>
          <a:bodyPr>
            <a:normAutofit lnSpcReduction="10000"/>
          </a:bodyPr>
          <a:lstStyle/>
          <a:p>
            <a:r>
              <a:rPr lang="en-US" dirty="0" smtClean="0"/>
              <a:t>PDMS devices made for you</a:t>
            </a:r>
          </a:p>
          <a:p>
            <a:r>
              <a:rPr lang="en-US" dirty="0" smtClean="0"/>
              <a:t>Fill syringe with bead (10um dia.) solution</a:t>
            </a:r>
          </a:p>
          <a:p>
            <a:r>
              <a:rPr lang="en-US" dirty="0" smtClean="0"/>
              <a:t>Connect needle to syringe</a:t>
            </a:r>
          </a:p>
          <a:p>
            <a:r>
              <a:rPr lang="en-US" dirty="0" smtClean="0"/>
              <a:t>Connect tubing to needle</a:t>
            </a:r>
          </a:p>
          <a:p>
            <a:r>
              <a:rPr lang="en-US" dirty="0" smtClean="0"/>
              <a:t>Place syringe in syringe pump</a:t>
            </a:r>
          </a:p>
          <a:p>
            <a:r>
              <a:rPr lang="en-US" dirty="0" smtClean="0"/>
              <a:t>Flow @ 50uL/min to flush out bubbles</a:t>
            </a:r>
          </a:p>
          <a:p>
            <a:r>
              <a:rPr lang="en-US" dirty="0" smtClean="0"/>
              <a:t>Reduce flow rate to 1-5uL/min</a:t>
            </a:r>
          </a:p>
          <a:p>
            <a:r>
              <a:rPr lang="en-US" dirty="0" smtClean="0"/>
              <a:t>Capture series of images to track beads in each channel of device</a:t>
            </a:r>
          </a:p>
          <a:p>
            <a:pPr lvl="1"/>
            <a:r>
              <a:rPr lang="en-US" dirty="0" smtClean="0"/>
              <a:t>V = d/t </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Clot</a:t>
            </a:r>
            <a:endParaRPr lang="en-US" dirty="0"/>
          </a:p>
        </p:txBody>
      </p:sp>
      <p:sp>
        <p:nvSpPr>
          <p:cNvPr id="3" name="Content Placeholder 2"/>
          <p:cNvSpPr>
            <a:spLocks noGrp="1"/>
          </p:cNvSpPr>
          <p:nvPr>
            <p:ph idx="1"/>
          </p:nvPr>
        </p:nvSpPr>
        <p:spPr/>
        <p:txBody>
          <a:bodyPr/>
          <a:lstStyle/>
          <a:p>
            <a:r>
              <a:rPr lang="en-US" dirty="0" smtClean="0"/>
              <a:t>Disconnect device from pump</a:t>
            </a:r>
          </a:p>
          <a:p>
            <a:r>
              <a:rPr lang="en-US" dirty="0" smtClean="0"/>
              <a:t>Using empty syringe, introduce air to dry device</a:t>
            </a:r>
          </a:p>
          <a:p>
            <a:r>
              <a:rPr lang="en-US" dirty="0" smtClean="0"/>
              <a:t>Punch hole in desired channel with punch</a:t>
            </a:r>
          </a:p>
          <a:p>
            <a:r>
              <a:rPr lang="en-US" dirty="0" smtClean="0"/>
              <a:t>Remove plug of PDMS</a:t>
            </a:r>
          </a:p>
          <a:p>
            <a:r>
              <a:rPr lang="en-US" dirty="0" smtClean="0"/>
              <a:t>Inject sealant to block channel</a:t>
            </a:r>
          </a:p>
          <a:p>
            <a:r>
              <a:rPr lang="en-US" dirty="0" smtClean="0"/>
              <a:t>Cure @ 60C for 10min</a:t>
            </a:r>
          </a:p>
          <a:p>
            <a:r>
              <a:rPr lang="en-US" dirty="0" smtClean="0"/>
              <a:t>Repeat process: track beads in each channel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Channels?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 y="1905000"/>
            <a:ext cx="8839200" cy="4544997"/>
          </a:xfrm>
          <a:prstGeom prst="rect">
            <a:avLst/>
          </a:prstGeom>
          <a:noFill/>
          <a:ln w="9525">
            <a:noFill/>
            <a:miter lim="800000"/>
            <a:headEnd/>
            <a:tailEnd/>
          </a:ln>
        </p:spPr>
      </p:pic>
      <p:sp>
        <p:nvSpPr>
          <p:cNvPr id="5" name="TextBox 4"/>
          <p:cNvSpPr txBox="1"/>
          <p:nvPr/>
        </p:nvSpPr>
        <p:spPr>
          <a:xfrm>
            <a:off x="2362200" y="3429000"/>
            <a:ext cx="381000" cy="369332"/>
          </a:xfrm>
          <a:prstGeom prst="rect">
            <a:avLst/>
          </a:prstGeom>
          <a:noFill/>
        </p:spPr>
        <p:txBody>
          <a:bodyPr wrap="square" rtlCol="0">
            <a:spAutoFit/>
          </a:bodyPr>
          <a:lstStyle/>
          <a:p>
            <a:r>
              <a:rPr lang="en-US" dirty="0" smtClean="0"/>
              <a:t>1</a:t>
            </a:r>
            <a:endParaRPr lang="en-US" dirty="0"/>
          </a:p>
        </p:txBody>
      </p:sp>
      <p:sp>
        <p:nvSpPr>
          <p:cNvPr id="7" name="TextBox 6"/>
          <p:cNvSpPr txBox="1"/>
          <p:nvPr/>
        </p:nvSpPr>
        <p:spPr>
          <a:xfrm>
            <a:off x="3581400" y="3048000"/>
            <a:ext cx="381000" cy="369332"/>
          </a:xfrm>
          <a:prstGeom prst="rect">
            <a:avLst/>
          </a:prstGeom>
          <a:noFill/>
        </p:spPr>
        <p:txBody>
          <a:bodyPr wrap="square" rtlCol="0">
            <a:spAutoFit/>
          </a:bodyPr>
          <a:lstStyle/>
          <a:p>
            <a:r>
              <a:rPr lang="en-US" dirty="0"/>
              <a:t>2</a:t>
            </a:r>
          </a:p>
        </p:txBody>
      </p:sp>
      <p:sp>
        <p:nvSpPr>
          <p:cNvPr id="8" name="TextBox 7"/>
          <p:cNvSpPr txBox="1"/>
          <p:nvPr/>
        </p:nvSpPr>
        <p:spPr>
          <a:xfrm>
            <a:off x="3505200" y="4343400"/>
            <a:ext cx="381000" cy="369332"/>
          </a:xfrm>
          <a:prstGeom prst="rect">
            <a:avLst/>
          </a:prstGeom>
          <a:noFill/>
        </p:spPr>
        <p:txBody>
          <a:bodyPr wrap="square" rtlCol="0">
            <a:spAutoFit/>
          </a:bodyPr>
          <a:lstStyle/>
          <a:p>
            <a:r>
              <a:rPr lang="en-US" dirty="0" smtClean="0"/>
              <a:t>3</a:t>
            </a:r>
            <a:endParaRPr lang="en-US" dirty="0"/>
          </a:p>
        </p:txBody>
      </p:sp>
      <p:sp>
        <p:nvSpPr>
          <p:cNvPr id="9" name="TextBox 8"/>
          <p:cNvSpPr txBox="1"/>
          <p:nvPr/>
        </p:nvSpPr>
        <p:spPr>
          <a:xfrm>
            <a:off x="4038600" y="5105400"/>
            <a:ext cx="381000" cy="369332"/>
          </a:xfrm>
          <a:prstGeom prst="rect">
            <a:avLst/>
          </a:prstGeom>
          <a:noFill/>
        </p:spPr>
        <p:txBody>
          <a:bodyPr wrap="square" rtlCol="0">
            <a:spAutoFit/>
          </a:bodyPr>
          <a:lstStyle/>
          <a:p>
            <a:r>
              <a:rPr lang="en-US" dirty="0" smtClean="0"/>
              <a:t>4</a:t>
            </a:r>
            <a:endParaRPr lang="en-US" dirty="0"/>
          </a:p>
        </p:txBody>
      </p:sp>
      <p:sp>
        <p:nvSpPr>
          <p:cNvPr id="10" name="TextBox 9"/>
          <p:cNvSpPr txBox="1"/>
          <p:nvPr/>
        </p:nvSpPr>
        <p:spPr>
          <a:xfrm>
            <a:off x="4114800" y="2438400"/>
            <a:ext cx="381000" cy="369332"/>
          </a:xfrm>
          <a:prstGeom prst="rect">
            <a:avLst/>
          </a:prstGeom>
          <a:noFill/>
        </p:spPr>
        <p:txBody>
          <a:bodyPr wrap="square" rtlCol="0">
            <a:spAutoFit/>
          </a:bodyPr>
          <a:lstStyle/>
          <a:p>
            <a:r>
              <a:rPr lang="en-US" dirty="0" smtClean="0"/>
              <a:t>5</a:t>
            </a:r>
            <a:endParaRPr lang="en-US" dirty="0"/>
          </a:p>
        </p:txBody>
      </p:sp>
      <p:sp>
        <p:nvSpPr>
          <p:cNvPr id="11" name="TextBox 10"/>
          <p:cNvSpPr txBox="1"/>
          <p:nvPr/>
        </p:nvSpPr>
        <p:spPr>
          <a:xfrm>
            <a:off x="4876800" y="2209800"/>
            <a:ext cx="381000" cy="369332"/>
          </a:xfrm>
          <a:prstGeom prst="rect">
            <a:avLst/>
          </a:prstGeom>
          <a:noFill/>
        </p:spPr>
        <p:txBody>
          <a:bodyPr wrap="square" rtlCol="0">
            <a:spAutoFit/>
          </a:bodyPr>
          <a:lstStyle/>
          <a:p>
            <a:r>
              <a:rPr lang="en-US" dirty="0" smtClean="0"/>
              <a:t>6</a:t>
            </a:r>
            <a:endParaRPr lang="en-US" dirty="0"/>
          </a:p>
        </p:txBody>
      </p:sp>
      <p:sp>
        <p:nvSpPr>
          <p:cNvPr id="12" name="TextBox 11"/>
          <p:cNvSpPr txBox="1"/>
          <p:nvPr/>
        </p:nvSpPr>
        <p:spPr>
          <a:xfrm>
            <a:off x="5562600" y="5181600"/>
            <a:ext cx="381000" cy="369332"/>
          </a:xfrm>
          <a:prstGeom prst="rect">
            <a:avLst/>
          </a:prstGeom>
          <a:noFill/>
        </p:spPr>
        <p:txBody>
          <a:bodyPr wrap="square" rtlCol="0">
            <a:spAutoFit/>
          </a:bodyPr>
          <a:lstStyle/>
          <a:p>
            <a:r>
              <a:rPr lang="en-US" dirty="0" smtClean="0"/>
              <a:t>7</a:t>
            </a:r>
            <a:endParaRPr lang="en-US" dirty="0"/>
          </a:p>
        </p:txBody>
      </p:sp>
      <p:sp>
        <p:nvSpPr>
          <p:cNvPr id="13" name="TextBox 12"/>
          <p:cNvSpPr txBox="1"/>
          <p:nvPr/>
        </p:nvSpPr>
        <p:spPr>
          <a:xfrm>
            <a:off x="5486400" y="3429000"/>
            <a:ext cx="381000" cy="369332"/>
          </a:xfrm>
          <a:prstGeom prst="rect">
            <a:avLst/>
          </a:prstGeom>
          <a:noFill/>
        </p:spPr>
        <p:txBody>
          <a:bodyPr wrap="square" rtlCol="0">
            <a:spAutoFit/>
          </a:bodyPr>
          <a:lstStyle/>
          <a:p>
            <a:r>
              <a:rPr lang="en-US" dirty="0" smtClean="0"/>
              <a:t>8</a:t>
            </a:r>
            <a:endParaRPr lang="en-US" dirty="0"/>
          </a:p>
        </p:txBody>
      </p:sp>
      <p:sp>
        <p:nvSpPr>
          <p:cNvPr id="14" name="TextBox 13"/>
          <p:cNvSpPr txBox="1"/>
          <p:nvPr/>
        </p:nvSpPr>
        <p:spPr>
          <a:xfrm>
            <a:off x="6324600" y="3505200"/>
            <a:ext cx="381000" cy="369332"/>
          </a:xfrm>
          <a:prstGeom prst="rect">
            <a:avLst/>
          </a:prstGeom>
          <a:noFill/>
        </p:spPr>
        <p:txBody>
          <a:bodyPr wrap="square" rtlCol="0">
            <a:spAutoFit/>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and Data Analysis Expected</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Average velocity for each channel before blockage</a:t>
            </a:r>
          </a:p>
          <a:p>
            <a:pPr lvl="0"/>
            <a:r>
              <a:rPr lang="en-US" dirty="0" smtClean="0"/>
              <a:t>Average velocity for each channel after blockage</a:t>
            </a:r>
          </a:p>
          <a:p>
            <a:r>
              <a:rPr lang="en-US" dirty="0" smtClean="0"/>
              <a:t>Prediction of flow pattern after channel blockage</a:t>
            </a:r>
          </a:p>
          <a:p>
            <a:r>
              <a:rPr lang="en-US" dirty="0" smtClean="0"/>
              <a:t>Bead Motion Analysis:</a:t>
            </a:r>
          </a:p>
          <a:p>
            <a:pPr lvl="1"/>
            <a:r>
              <a:rPr lang="en-US" dirty="0" smtClean="0"/>
              <a:t>Want to track at least 10 beads in each channel</a:t>
            </a:r>
          </a:p>
          <a:p>
            <a:pPr lvl="1"/>
            <a:r>
              <a:rPr lang="en-US" dirty="0" smtClean="0"/>
              <a:t>Track beads in each channel over several frames</a:t>
            </a:r>
          </a:p>
          <a:p>
            <a:pPr lvl="1"/>
            <a:r>
              <a:rPr lang="en-US" dirty="0" smtClean="0"/>
              <a:t>Not interested in instantaneous velocity of beads (changes from frame to frame)</a:t>
            </a:r>
          </a:p>
          <a:p>
            <a:pPr lvl="1"/>
            <a:r>
              <a:rPr lang="en-US" dirty="0" smtClean="0"/>
              <a:t>Interested in average velocity (total distance traveled / time observed)</a:t>
            </a:r>
          </a:p>
          <a:p>
            <a:pPr lvl="1"/>
            <a:r>
              <a:rPr lang="en-US" dirty="0" smtClean="0"/>
              <a:t>Bin data to generate histogram (data partitioned into intervals and frequency of occurrence plotted)</a:t>
            </a:r>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896</Words>
  <Application>Microsoft Office PowerPoint</Application>
  <PresentationFormat>On-screen Show (4:3)</PresentationFormat>
  <Paragraphs>147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Project: Modeling a Microvascular Network on a Chip</vt:lpstr>
      <vt:lpstr>Overview</vt:lpstr>
      <vt:lpstr>What is Microfluidics: What’s in a name?</vt:lpstr>
      <vt:lpstr>Examples of Microfluidics</vt:lpstr>
      <vt:lpstr>Your Microfluidic Device</vt:lpstr>
      <vt:lpstr>Procedure: Before Clot</vt:lpstr>
      <vt:lpstr>Procedure: Clot</vt:lpstr>
      <vt:lpstr>How Many Channels?</vt:lpstr>
      <vt:lpstr>Results and Data Analysis Expected </vt:lpstr>
      <vt:lpstr>Note on Bead Motion</vt:lpstr>
      <vt:lpstr>Analysis: Circuit Analog</vt:lpstr>
      <vt:lpstr>Circuit Analysis</vt:lpstr>
      <vt:lpstr>Example: Resistance Network</vt:lpstr>
      <vt:lpstr>Slide 14</vt:lpstr>
      <vt:lpstr>Slide 15</vt:lpstr>
      <vt:lpstr>Slide 16</vt:lpstr>
      <vt:lpstr>Slide 17</vt:lpstr>
      <vt:lpstr>Pressure Drop Along Channel Equation valid only if w &gt;&gt;h</vt:lpstr>
      <vt:lpstr>Fabrication: How Are Microfluidic Devices Made?</vt:lpstr>
      <vt:lpstr>Process Flow: Soft-Lithography</vt:lpstr>
      <vt:lpstr>END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Lab 3: Modeling a Microvascular Network on a Chip</dc:title>
  <dc:creator>Owner</dc:creator>
  <cp:lastModifiedBy>bruce land</cp:lastModifiedBy>
  <cp:revision>46</cp:revision>
  <dcterms:created xsi:type="dcterms:W3CDTF">2011-03-17T03:36:06Z</dcterms:created>
  <dcterms:modified xsi:type="dcterms:W3CDTF">2011-07-15T17:49:44Z</dcterms:modified>
</cp:coreProperties>
</file>