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2" r:id="rId13"/>
    <p:sldId id="271" r:id="rId14"/>
    <p:sldId id="266" r:id="rId15"/>
    <p:sldId id="268" r:id="rId16"/>
    <p:sldId id="281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20D0D-6A59-47E1-B038-12373F3922D8}" type="datetimeFigureOut">
              <a:rPr lang="en-US" smtClean="0"/>
              <a:pPr/>
              <a:t>7/15/2011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0457-2E26-49BF-835E-F31A66CCB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MATLAB Session for CURIE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atm</a:t>
            </a:r>
            <a:r>
              <a:rPr lang="en-US" dirty="0" smtClean="0"/>
              <a:t> = </a:t>
            </a:r>
            <a:r>
              <a:rPr lang="fi-FI" dirty="0"/>
              <a:t>14.7</a:t>
            </a:r>
            <a:r>
              <a:rPr lang="fi-FI" dirty="0" smtClean="0"/>
              <a:t> psi = 760 </a:t>
            </a:r>
            <a:r>
              <a:rPr lang="fi-FI" dirty="0"/>
              <a:t>mmHg</a:t>
            </a:r>
            <a:r>
              <a:rPr lang="fi-FI" dirty="0" smtClean="0"/>
              <a:t> = 101325 </a:t>
            </a:r>
            <a:r>
              <a:rPr lang="fi-FI" dirty="0"/>
              <a:t>Pa</a:t>
            </a:r>
            <a:r>
              <a:rPr lang="fi-FI" dirty="0" smtClean="0"/>
              <a:t> 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101325 + = 31.97 Pa = 101 356.97 Pa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MATLAB: Label Nodes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609600" y="1676400"/>
            <a:ext cx="8088678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50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34290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2514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505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5029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91200" y="3352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0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343400" y="198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N7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3434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N5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6248400"/>
            <a:ext cx="525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elements? 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MATLAB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Modify example “data.txt” with this network (different nodes, channel widths, channel lengths)</a:t>
            </a:r>
          </a:p>
          <a:p>
            <a:r>
              <a:rPr lang="en-US" dirty="0" smtClean="0"/>
              <a:t>Run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T = </a:t>
            </a:r>
            <a:r>
              <a:rPr lang="en-US" dirty="0" smtClean="0"/>
              <a:t>∆P / Q</a:t>
            </a:r>
          </a:p>
          <a:p>
            <a:r>
              <a:rPr lang="en-US" dirty="0" smtClean="0"/>
              <a:t>Should be same as what you obtained through circuit simplification!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Blocked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Blocked channel corresponds to open circuit (that element removed from circuit)</a:t>
            </a:r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1066800" y="2743200"/>
            <a:ext cx="6983340" cy="3881438"/>
          </a:xfrm>
          <a:prstGeom prst="rect">
            <a:avLst/>
          </a:prstGeom>
          <a:noFill/>
        </p:spPr>
      </p:pic>
      <p:sp>
        <p:nvSpPr>
          <p:cNvPr id="6" name="AutoShape 28"/>
          <p:cNvSpPr>
            <a:spLocks noChangeArrowheads="1"/>
          </p:cNvSpPr>
          <p:nvPr/>
        </p:nvSpPr>
        <p:spPr bwMode="auto">
          <a:xfrm rot="1435350">
            <a:off x="3825329" y="4659537"/>
            <a:ext cx="552171" cy="568411"/>
          </a:xfrm>
          <a:prstGeom prst="plus">
            <a:avLst>
              <a:gd name="adj" fmla="val 43750"/>
            </a:avLst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open circuit element removed: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447800"/>
            <a:ext cx="4999665" cy="3505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676400" y="5105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D,E,F</a:t>
            </a:r>
            <a:r>
              <a:rPr lang="en-US" dirty="0" smtClean="0"/>
              <a:t> in series so </a:t>
            </a:r>
            <a:r>
              <a:rPr lang="en-US" dirty="0" smtClean="0">
                <a:solidFill>
                  <a:srgbClr val="663300"/>
                </a:solidFill>
              </a:rPr>
              <a:t>R1</a:t>
            </a:r>
            <a:r>
              <a:rPr lang="en-US" dirty="0" smtClean="0"/>
              <a:t> = 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dirty="0" smtClean="0">
                <a:solidFill>
                  <a:srgbClr val="A50021"/>
                </a:solidFill>
              </a:rPr>
              <a:t>B,F,E,D</a:t>
            </a:r>
            <a:r>
              <a:rPr lang="en-US" dirty="0" smtClean="0"/>
              <a:t> in series so </a:t>
            </a:r>
            <a:r>
              <a:rPr lang="en-US" dirty="0" smtClean="0">
                <a:solidFill>
                  <a:srgbClr val="7030A0"/>
                </a:solidFill>
              </a:rPr>
              <a:t>R2</a:t>
            </a:r>
            <a:r>
              <a:rPr lang="en-US" dirty="0" smtClean="0"/>
              <a:t> = R</a:t>
            </a:r>
            <a:r>
              <a:rPr lang="en-US" baseline="-25000" dirty="0" smtClean="0"/>
              <a:t>B</a:t>
            </a:r>
            <a:r>
              <a:rPr lang="en-US" dirty="0" smtClean="0"/>
              <a:t>+R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 in parallel with </a:t>
            </a:r>
            <a:r>
              <a:rPr lang="en-US" dirty="0" smtClean="0">
                <a:solidFill>
                  <a:srgbClr val="7030A0"/>
                </a:solidFill>
              </a:rPr>
              <a:t>R2</a:t>
            </a:r>
          </a:p>
          <a:p>
            <a:pPr>
              <a:buNone/>
            </a:pPr>
            <a:endParaRPr lang="en-US" baseline="-25000" dirty="0" smtClean="0"/>
          </a:p>
          <a:p>
            <a:pPr>
              <a:buNone/>
            </a:pPr>
            <a:endParaRPr lang="en-US" baseline="-25000" dirty="0" smtClean="0">
              <a:solidFill>
                <a:srgbClr val="00FF00"/>
              </a:solidFill>
            </a:endParaRPr>
          </a:p>
          <a:p>
            <a:pPr>
              <a:buNone/>
            </a:pPr>
            <a:endParaRPr lang="en-US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Need to simplify your blocked device…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procedure as for unblocked device</a:t>
            </a:r>
          </a:p>
          <a:p>
            <a:r>
              <a:rPr lang="en-US" dirty="0" smtClean="0"/>
              <a:t>Is the resistance higher or lower </a:t>
            </a:r>
            <a:r>
              <a:rPr lang="en-US" smtClean="0"/>
              <a:t>or same?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858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this lab tell you about the blood pressure inside someone with constricted or blocked blood vessels?</a:t>
            </a:r>
          </a:p>
          <a:p>
            <a:r>
              <a:rPr lang="en-US" dirty="0" smtClean="0"/>
              <a:t>Is the analogy perfect?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Will do This for Unblocked and Blocked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to find inlet pressure to input into MATLAB program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First: Find R</a:t>
            </a:r>
            <a:r>
              <a:rPr lang="en-US" baseline="-25000" dirty="0" smtClean="0"/>
              <a:t>T</a:t>
            </a:r>
            <a:endParaRPr lang="en-US" baseline="-25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 l="5208" t="26666" r="5208" b="6944"/>
          <a:stretch>
            <a:fillRect/>
          </a:stretch>
        </p:blipFill>
        <p:spPr bwMode="auto">
          <a:xfrm>
            <a:off x="2514600" y="838200"/>
            <a:ext cx="4095750" cy="2276475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200400"/>
            <a:ext cx="8001000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648200"/>
            <a:ext cx="2514600" cy="2030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72200" y="4953000"/>
            <a:ext cx="243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μ</a:t>
            </a:r>
            <a:r>
              <a:rPr lang="en-US" b="1" dirty="0" smtClean="0"/>
              <a:t> = Viscosity </a:t>
            </a:r>
            <a:r>
              <a:rPr lang="en-US" b="1" dirty="0"/>
              <a:t>= 0.89cp </a:t>
            </a:r>
            <a:r>
              <a:rPr lang="en-US" dirty="0"/>
              <a:t>=</a:t>
            </a:r>
            <a:r>
              <a:rPr lang="en-US" dirty="0" smtClean="0"/>
              <a:t>0.0089g/cm-s = 0.00000089g/um-s =</a:t>
            </a:r>
          </a:p>
          <a:p>
            <a:r>
              <a:rPr lang="en-US" dirty="0" smtClean="0"/>
              <a:t>0.00000089 kg/mm-s</a:t>
            </a:r>
          </a:p>
          <a:p>
            <a:r>
              <a:rPr lang="en-US" b="1" dirty="0" smtClean="0"/>
              <a:t>MATLAB program wants these units 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R</a:t>
            </a:r>
            <a:r>
              <a:rPr lang="en-US" baseline="-25000" dirty="0" smtClean="0"/>
              <a:t>T</a:t>
            </a:r>
            <a:r>
              <a:rPr lang="en-US" dirty="0" smtClean="0"/>
              <a:t> by Finding Effective Resistance of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Find Total Resistance by first finding resistance of each channel</a:t>
            </a:r>
          </a:p>
          <a:p>
            <a:pPr>
              <a:buNone/>
            </a:pPr>
            <a:r>
              <a:rPr lang="en-US" dirty="0" smtClean="0"/>
              <a:t>THEN simplifying circuit to one equivalent resistor</a:t>
            </a:r>
          </a:p>
          <a:p>
            <a:pPr>
              <a:buNone/>
            </a:pPr>
            <a:r>
              <a:rPr lang="en-US" dirty="0" smtClean="0"/>
              <a:t>THEN, using Ohm’s Law, find ∆P</a:t>
            </a:r>
          </a:p>
          <a:p>
            <a:pPr>
              <a:buNone/>
            </a:pPr>
            <a:r>
              <a:rPr lang="en-US" dirty="0" smtClean="0"/>
              <a:t>THEN, from ∆P, Find P</a:t>
            </a:r>
            <a:r>
              <a:rPr lang="en-US" baseline="-25000" dirty="0" smtClean="0"/>
              <a:t>in</a:t>
            </a:r>
          </a:p>
          <a:p>
            <a:pPr>
              <a:buNone/>
            </a:pPr>
            <a:r>
              <a:rPr lang="en-US" dirty="0" smtClean="0"/>
              <a:t>∆P = P</a:t>
            </a:r>
            <a:r>
              <a:rPr lang="en-US" baseline="-25000" dirty="0" smtClean="0"/>
              <a:t>in</a:t>
            </a:r>
            <a:r>
              <a:rPr lang="en-US" dirty="0" smtClean="0"/>
              <a:t> - P</a:t>
            </a:r>
            <a:r>
              <a:rPr lang="en-US" baseline="-25000" dirty="0" smtClean="0"/>
              <a:t>out</a:t>
            </a:r>
            <a:endParaRPr lang="en-US" baseline="-25000" dirty="0"/>
          </a:p>
          <a:p>
            <a:pPr>
              <a:buNone/>
            </a:pP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Individual Resistances: Watch Units!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62200" y="2057400"/>
          <a:ext cx="4483100" cy="2286000"/>
        </p:xfrm>
        <a:graphic>
          <a:graphicData uri="http://schemas.openxmlformats.org/drawingml/2006/table">
            <a:tbl>
              <a:tblPr/>
              <a:tblGrid>
                <a:gridCol w="1192955"/>
                <a:gridCol w="901062"/>
                <a:gridCol w="862989"/>
                <a:gridCol w="790015"/>
                <a:gridCol w="736079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Channel Number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Width 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Height 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Length(um)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Resistance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71600" y="52578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MATLAB wants pressures in units of </a:t>
            </a:r>
            <a:r>
              <a:rPr lang="en-US" dirty="0" err="1" smtClean="0"/>
              <a:t>Pascals</a:t>
            </a:r>
            <a:r>
              <a:rPr lang="en-US" dirty="0" smtClean="0"/>
              <a:t>:</a:t>
            </a:r>
          </a:p>
          <a:p>
            <a:r>
              <a:rPr lang="pt-BR" dirty="0" smtClean="0"/>
              <a:t>1 Pa = 1 kg/m-s^2  = 1 kg/mm-s^2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95800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663300"/>
                </a:solidFill>
              </a:rPr>
              <a:t>D,E,F</a:t>
            </a:r>
            <a:r>
              <a:rPr lang="en-US" dirty="0" smtClean="0"/>
              <a:t> in series so R = R</a:t>
            </a:r>
            <a:r>
              <a:rPr lang="en-US" baseline="-25000" dirty="0" smtClean="0"/>
              <a:t>D</a:t>
            </a:r>
            <a:r>
              <a:rPr lang="en-US" dirty="0" smtClean="0"/>
              <a:t>+R</a:t>
            </a:r>
            <a:r>
              <a:rPr lang="en-US" baseline="-25000" dirty="0" smtClean="0"/>
              <a:t>E</a:t>
            </a:r>
            <a:r>
              <a:rPr lang="en-US" dirty="0" smtClean="0"/>
              <a:t>+R</a:t>
            </a:r>
            <a:r>
              <a:rPr lang="en-US" baseline="-25000" dirty="0" smtClean="0"/>
              <a:t>F</a:t>
            </a:r>
          </a:p>
          <a:p>
            <a:pPr>
              <a:buNone/>
            </a:pPr>
            <a:r>
              <a:rPr lang="en-US" baseline="-25000" dirty="0" smtClean="0">
                <a:solidFill>
                  <a:srgbClr val="00FF00"/>
                </a:solidFill>
              </a:rPr>
              <a:t>B</a:t>
            </a:r>
            <a:r>
              <a:rPr lang="en-US" baseline="-25000" dirty="0" smtClean="0"/>
              <a:t> in parallel with </a:t>
            </a:r>
            <a:r>
              <a:rPr lang="en-US" baseline="-25000" dirty="0" smtClean="0">
                <a:solidFill>
                  <a:srgbClr val="00FF00"/>
                </a:solidFill>
              </a:rPr>
              <a:t>B</a:t>
            </a:r>
          </a:p>
          <a:p>
            <a:pPr>
              <a:buNone/>
            </a:pPr>
            <a:r>
              <a:rPr lang="en-US" baseline="-25000" dirty="0" smtClean="0">
                <a:solidFill>
                  <a:srgbClr val="0000FF"/>
                </a:solidFill>
              </a:rPr>
              <a:t>(B</a:t>
            </a:r>
            <a:r>
              <a:rPr lang="en-US" baseline="-25000" dirty="0" smtClean="0"/>
              <a:t> in parallel with </a:t>
            </a:r>
            <a:r>
              <a:rPr lang="en-US" baseline="-25000" dirty="0" smtClean="0">
                <a:solidFill>
                  <a:srgbClr val="0000FF"/>
                </a:solidFill>
              </a:rPr>
              <a:t>B), in series with C</a:t>
            </a:r>
          </a:p>
          <a:p>
            <a:pPr>
              <a:buNone/>
            </a:pPr>
            <a:endParaRPr lang="en-US" baseline="-25000" dirty="0">
              <a:solidFill>
                <a:srgbClr val="00FF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371600"/>
            <a:ext cx="4476750" cy="314550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95600" y="381000"/>
            <a:ext cx="381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Unblocked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Circuit Simplification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76400"/>
            <a:ext cx="5684822" cy="236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4419600"/>
            <a:ext cx="723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see that 3 resistances are in parallel: brown, blue, and brown:</a:t>
            </a:r>
          </a:p>
          <a:p>
            <a:r>
              <a:rPr lang="en-US" dirty="0" err="1" smtClean="0"/>
              <a:t>R</a:t>
            </a:r>
            <a:r>
              <a:rPr lang="en-US" baseline="-25000" dirty="0" err="1" smtClean="0"/>
              <a:t>combo</a:t>
            </a:r>
            <a:r>
              <a:rPr lang="en-US" dirty="0" smtClean="0"/>
              <a:t> = 1/ [(1/</a:t>
            </a:r>
            <a:r>
              <a:rPr lang="en-US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)+(1/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)+(1/</a:t>
            </a:r>
            <a:r>
              <a:rPr lang="en-US" dirty="0" smtClean="0">
                <a:solidFill>
                  <a:srgbClr val="663300"/>
                </a:solidFill>
              </a:rPr>
              <a:t>brown</a:t>
            </a:r>
            <a:r>
              <a:rPr lang="en-US" dirty="0" smtClean="0"/>
              <a:t>)]</a:t>
            </a:r>
          </a:p>
          <a:p>
            <a:endParaRPr lang="en-US" dirty="0"/>
          </a:p>
          <a:p>
            <a:r>
              <a:rPr lang="en-US" dirty="0" smtClean="0"/>
              <a:t>Then we see we have four resistances in series:</a:t>
            </a:r>
            <a:r>
              <a:rPr lang="en-US" dirty="0" smtClean="0">
                <a:solidFill>
                  <a:srgbClr val="FF0000"/>
                </a:solidFill>
              </a:rPr>
              <a:t> red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66FF33"/>
                </a:solidFill>
              </a:rPr>
              <a:t>green</a:t>
            </a:r>
            <a:r>
              <a:rPr lang="en-US" dirty="0" smtClean="0"/>
              <a:t>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combo</a:t>
            </a:r>
            <a:r>
              <a:rPr lang="en-US" dirty="0" smtClean="0"/>
              <a:t>, and</a:t>
            </a:r>
            <a:r>
              <a:rPr lang="en-US" dirty="0" smtClean="0">
                <a:solidFill>
                  <a:srgbClr val="FF0000"/>
                </a:solidFill>
              </a:rPr>
              <a:t> red</a:t>
            </a:r>
          </a:p>
          <a:p>
            <a:endParaRPr lang="en-US" dirty="0"/>
          </a:p>
          <a:p>
            <a:r>
              <a:rPr lang="en-US" b="1" dirty="0" smtClean="0"/>
              <a:t>R</a:t>
            </a:r>
            <a:r>
              <a:rPr lang="en-US" b="1" baseline="-25000" dirty="0" smtClean="0"/>
              <a:t>T</a:t>
            </a:r>
            <a:r>
              <a:rPr lang="en-US" b="1" dirty="0" smtClean="0"/>
              <a:t> = .96 kg/mm^4-s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∆P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V=IR</a:t>
            </a:r>
          </a:p>
          <a:p>
            <a:r>
              <a:rPr lang="en-US" dirty="0" smtClean="0"/>
              <a:t>∆P = QR</a:t>
            </a:r>
            <a:r>
              <a:rPr lang="en-US" baseline="-25000" dirty="0" smtClean="0"/>
              <a:t>T</a:t>
            </a:r>
          </a:p>
          <a:p>
            <a:r>
              <a:rPr lang="en-US" dirty="0" smtClean="0"/>
              <a:t>Q = 2uL/min (or what you set it to in lab)</a:t>
            </a:r>
          </a:p>
          <a:p>
            <a:r>
              <a:rPr lang="en-US" dirty="0" smtClean="0"/>
              <a:t>Q = (2uL/min)*(mm</a:t>
            </a:r>
            <a:r>
              <a:rPr lang="en-US" baseline="30000" dirty="0" smtClean="0"/>
              <a:t>3</a:t>
            </a:r>
            <a:r>
              <a:rPr lang="en-US" dirty="0" smtClean="0"/>
              <a:t>/</a:t>
            </a:r>
            <a:r>
              <a:rPr lang="en-US" dirty="0" err="1" smtClean="0"/>
              <a:t>uL</a:t>
            </a:r>
            <a:r>
              <a:rPr lang="en-US" dirty="0" smtClean="0"/>
              <a:t>)*(1min/60s) = 0.0333 mm</a:t>
            </a:r>
            <a:r>
              <a:rPr lang="en-US" baseline="30000" dirty="0" smtClean="0"/>
              <a:t>3</a:t>
            </a:r>
            <a:r>
              <a:rPr lang="en-US" dirty="0" smtClean="0"/>
              <a:t>/s </a:t>
            </a:r>
          </a:p>
          <a:p>
            <a:r>
              <a:rPr lang="en-US" dirty="0" smtClean="0"/>
              <a:t>∆P = (.0333 mm</a:t>
            </a:r>
            <a:r>
              <a:rPr lang="en-US" baseline="30000" dirty="0" smtClean="0"/>
              <a:t>3</a:t>
            </a:r>
            <a:r>
              <a:rPr lang="en-US" dirty="0" smtClean="0"/>
              <a:t>/s)*(.96 kg/mm</a:t>
            </a:r>
            <a:r>
              <a:rPr lang="en-US" baseline="30000" dirty="0" smtClean="0"/>
              <a:t>4</a:t>
            </a:r>
            <a:r>
              <a:rPr lang="en-US" dirty="0" smtClean="0"/>
              <a:t>-s) = 0.031968kg/mm-s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r>
              <a:rPr lang="en-US" dirty="0" smtClean="0"/>
              <a:t>(0.031968kg/mm-s</a:t>
            </a:r>
            <a:r>
              <a:rPr lang="en-US" baseline="30000" dirty="0" smtClean="0"/>
              <a:t>2</a:t>
            </a:r>
            <a:r>
              <a:rPr lang="en-US" dirty="0" smtClean="0"/>
              <a:t>)*(1000mm/1m) = 31.97kg/(m-s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31.97kg/(m-s</a:t>
            </a:r>
            <a:r>
              <a:rPr lang="en-US" baseline="30000" dirty="0" smtClean="0"/>
              <a:t>2</a:t>
            </a:r>
            <a:r>
              <a:rPr lang="en-US" dirty="0" smtClean="0"/>
              <a:t>)*(1 N/(kg-m/s</a:t>
            </a:r>
            <a:r>
              <a:rPr lang="en-US" baseline="30000" dirty="0" smtClean="0"/>
              <a:t>2</a:t>
            </a:r>
            <a:r>
              <a:rPr lang="en-US" dirty="0" smtClean="0"/>
              <a:t>)) = 31.97N/m</a:t>
            </a:r>
            <a:r>
              <a:rPr lang="en-US" baseline="30000" dirty="0" smtClean="0"/>
              <a:t>2 </a:t>
            </a:r>
            <a:r>
              <a:rPr lang="en-US" dirty="0" smtClean="0"/>
              <a:t>= 31.97Pa</a:t>
            </a:r>
          </a:p>
          <a:p>
            <a:r>
              <a:rPr lang="en-US" b="1" dirty="0" smtClean="0"/>
              <a:t>∆P = 31.97 Pa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P</a:t>
            </a:r>
            <a:r>
              <a:rPr lang="en-US" baseline="-25000" dirty="0" smtClean="0"/>
              <a:t>in</a:t>
            </a:r>
            <a:br>
              <a:rPr lang="en-US" baseline="-250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∆P = P</a:t>
            </a:r>
            <a:r>
              <a:rPr lang="en-US" baseline="-25000" dirty="0" smtClean="0"/>
              <a:t>in</a:t>
            </a:r>
            <a:r>
              <a:rPr lang="en-US" dirty="0" smtClean="0"/>
              <a:t> – P</a:t>
            </a:r>
            <a:r>
              <a:rPr lang="en-US" baseline="-25000" dirty="0" smtClean="0"/>
              <a:t>out</a:t>
            </a:r>
          </a:p>
          <a:p>
            <a:r>
              <a:rPr lang="en-US" dirty="0" smtClean="0"/>
              <a:t>P</a:t>
            </a:r>
            <a:r>
              <a:rPr lang="en-US" baseline="-25000" dirty="0" smtClean="0"/>
              <a:t>in</a:t>
            </a:r>
            <a:r>
              <a:rPr lang="en-US" dirty="0" smtClean="0"/>
              <a:t> = ∆P + P</a:t>
            </a:r>
            <a:r>
              <a:rPr lang="en-US" baseline="-25000" dirty="0" smtClean="0"/>
              <a:t>out</a:t>
            </a:r>
            <a:endParaRPr lang="en-US" baseline="-25000" dirty="0"/>
          </a:p>
          <a:p>
            <a:r>
              <a:rPr lang="en-US" dirty="0" smtClean="0"/>
              <a:t>P</a:t>
            </a:r>
            <a:r>
              <a:rPr lang="en-US" baseline="-25000" dirty="0" smtClean="0"/>
              <a:t>out</a:t>
            </a:r>
            <a:r>
              <a:rPr lang="en-US" dirty="0" smtClean="0"/>
              <a:t> is =?</a:t>
            </a:r>
          </a:p>
          <a:p>
            <a:r>
              <a:rPr lang="en-US" dirty="0" smtClean="0"/>
              <a:t>Outlet tubing connected to atmosphere so…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490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MATLAB Session for CURIE</vt:lpstr>
      <vt:lpstr>You Will do This for Unblocked and Blocked Devices</vt:lpstr>
      <vt:lpstr>First: Find RT</vt:lpstr>
      <vt:lpstr>Find RT by Finding Effective Resistance of Network</vt:lpstr>
      <vt:lpstr>Individual Resistances: Watch Units!</vt:lpstr>
      <vt:lpstr>PowerPoint Presentation</vt:lpstr>
      <vt:lpstr>Circuit Simplification </vt:lpstr>
      <vt:lpstr>Find ∆P</vt:lpstr>
      <vt:lpstr>Find Pin </vt:lpstr>
      <vt:lpstr>Pressure cont.</vt:lpstr>
      <vt:lpstr>MATLAB: Label Nodes</vt:lpstr>
      <vt:lpstr>MATLAB cont.</vt:lpstr>
      <vt:lpstr>Check:</vt:lpstr>
      <vt:lpstr>Blocked Channel</vt:lpstr>
      <vt:lpstr>With open circuit element removed:</vt:lpstr>
      <vt:lpstr>Need to simplify your blocked device… </vt:lpstr>
      <vt:lpstr>Questions?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 Tutorial for Lab 3</dc:title>
  <dc:creator>Owner</dc:creator>
  <cp:lastModifiedBy>ERIK</cp:lastModifiedBy>
  <cp:revision>44</cp:revision>
  <dcterms:created xsi:type="dcterms:W3CDTF">2011-04-15T03:23:59Z</dcterms:created>
  <dcterms:modified xsi:type="dcterms:W3CDTF">2011-07-15T18:01:35Z</dcterms:modified>
</cp:coreProperties>
</file>