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1" r:id="rId15"/>
    <p:sldId id="266" r:id="rId16"/>
    <p:sldId id="268" r:id="rId17"/>
    <p:sldId id="269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20D0D-6A59-47E1-B038-12373F3922D8}" type="datetimeFigureOut">
              <a:rPr lang="en-US" smtClean="0"/>
              <a:pPr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MATLAB Tutorial for </a:t>
            </a:r>
            <a:r>
              <a:rPr lang="en-US" dirty="0" smtClean="0"/>
              <a:t>HW2/Lab3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P</a:t>
            </a:r>
            <a:r>
              <a:rPr lang="en-US" baseline="-25000" dirty="0" smtClean="0"/>
              <a:t>in</a:t>
            </a:r>
            <a:br>
              <a:rPr lang="en-US" baseline="-25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∆P = P</a:t>
            </a:r>
            <a:r>
              <a:rPr lang="en-US" baseline="-25000" dirty="0" smtClean="0"/>
              <a:t>in</a:t>
            </a:r>
            <a:r>
              <a:rPr lang="en-US" dirty="0" smtClean="0"/>
              <a:t> – P</a:t>
            </a:r>
            <a:r>
              <a:rPr lang="en-US" baseline="-25000" dirty="0" smtClean="0"/>
              <a:t>out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in</a:t>
            </a:r>
            <a:r>
              <a:rPr lang="en-US" dirty="0" smtClean="0"/>
              <a:t> = ∆P + P</a:t>
            </a:r>
            <a:r>
              <a:rPr lang="en-US" baseline="-25000" dirty="0" smtClean="0"/>
              <a:t>out</a:t>
            </a:r>
            <a:endParaRPr lang="en-US" baseline="-25000" dirty="0"/>
          </a:p>
          <a:p>
            <a:r>
              <a:rPr lang="en-US" dirty="0" smtClean="0"/>
              <a:t>P</a:t>
            </a:r>
            <a:r>
              <a:rPr lang="en-US" baseline="-25000" dirty="0" smtClean="0"/>
              <a:t>out</a:t>
            </a:r>
            <a:r>
              <a:rPr lang="en-US" dirty="0" smtClean="0"/>
              <a:t> is =?</a:t>
            </a:r>
          </a:p>
          <a:p>
            <a:r>
              <a:rPr lang="en-US" dirty="0" smtClean="0"/>
              <a:t>Outlet tubing connected to atmosphere 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baseline="-25000" dirty="0" smtClean="0"/>
              <a:t>out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r>
              <a:rPr lang="en-US" dirty="0" smtClean="0"/>
              <a:t> = </a:t>
            </a:r>
            <a:r>
              <a:rPr lang="fi-FI" dirty="0"/>
              <a:t>14.7</a:t>
            </a:r>
            <a:r>
              <a:rPr lang="fi-FI" dirty="0" smtClean="0"/>
              <a:t> </a:t>
            </a:r>
            <a:r>
              <a:rPr lang="fi-FI" dirty="0" smtClean="0"/>
              <a:t>psi </a:t>
            </a:r>
            <a:r>
              <a:rPr lang="fi-FI" dirty="0" smtClean="0"/>
              <a:t>= 760 </a:t>
            </a:r>
            <a:r>
              <a:rPr lang="fi-FI" dirty="0"/>
              <a:t>mmHg</a:t>
            </a:r>
            <a:r>
              <a:rPr lang="fi-FI" dirty="0" smtClean="0"/>
              <a:t> = 101325 </a:t>
            </a:r>
            <a:r>
              <a:rPr lang="fi-FI" dirty="0"/>
              <a:t>Pa</a:t>
            </a:r>
            <a:r>
              <a:rPr lang="fi-FI" dirty="0" smtClean="0"/>
              <a:t> 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in</a:t>
            </a:r>
            <a:r>
              <a:rPr lang="en-US" dirty="0" smtClean="0"/>
              <a:t> = 101325 + </a:t>
            </a:r>
            <a:r>
              <a:rPr lang="en-US" dirty="0" smtClean="0"/>
              <a:t>= 31.97 Pa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101 356.97</a:t>
            </a:r>
            <a:r>
              <a:rPr lang="en-US" dirty="0" smtClean="0"/>
              <a:t> </a:t>
            </a:r>
            <a:r>
              <a:rPr lang="en-US" dirty="0" smtClean="0"/>
              <a:t>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MATLAB: Label Nodes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208" t="26666" r="5208" b="6944"/>
          <a:stretch>
            <a:fillRect/>
          </a:stretch>
        </p:blipFill>
        <p:spPr bwMode="auto">
          <a:xfrm>
            <a:off x="609600" y="1676400"/>
            <a:ext cx="8088678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6248400"/>
            <a:ext cx="525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elements?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example “data.txt” with this network (different nodes, channel widths, channel lengths)</a:t>
            </a:r>
          </a:p>
          <a:p>
            <a:r>
              <a:rPr lang="en-US" dirty="0" smtClean="0"/>
              <a:t>Run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V=IR</a:t>
            </a:r>
          </a:p>
          <a:p>
            <a:r>
              <a:rPr lang="en-US" dirty="0" smtClean="0"/>
              <a:t>∆P = QR</a:t>
            </a:r>
            <a:r>
              <a:rPr lang="en-US" baseline="-25000" dirty="0" smtClean="0"/>
              <a:t>T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T = </a:t>
            </a:r>
            <a:r>
              <a:rPr lang="en-US" dirty="0" smtClean="0"/>
              <a:t>∆P </a:t>
            </a:r>
            <a:r>
              <a:rPr lang="en-US" dirty="0" smtClean="0"/>
              <a:t>/ Q</a:t>
            </a:r>
          </a:p>
          <a:p>
            <a:r>
              <a:rPr lang="en-US" dirty="0" smtClean="0"/>
              <a:t>Should be same as what you obtained through circuit simplification!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Blocked channel corresponds to open circuit (that element removed from circuit)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5208" t="26666" r="5208" b="6944"/>
          <a:stretch>
            <a:fillRect/>
          </a:stretch>
        </p:blipFill>
        <p:spPr bwMode="auto">
          <a:xfrm>
            <a:off x="1066800" y="2743200"/>
            <a:ext cx="6983340" cy="3881438"/>
          </a:xfrm>
          <a:prstGeom prst="rect">
            <a:avLst/>
          </a:prstGeom>
          <a:noFill/>
        </p:spPr>
      </p:pic>
      <p:sp>
        <p:nvSpPr>
          <p:cNvPr id="6" name="AutoShape 28"/>
          <p:cNvSpPr>
            <a:spLocks noChangeArrowheads="1"/>
          </p:cNvSpPr>
          <p:nvPr/>
        </p:nvSpPr>
        <p:spPr bwMode="auto">
          <a:xfrm rot="1435350">
            <a:off x="3825329" y="4659537"/>
            <a:ext cx="552171" cy="568411"/>
          </a:xfrm>
          <a:prstGeom prst="plus">
            <a:avLst>
              <a:gd name="adj" fmla="val 437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open circuit element removed: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4999665" cy="350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5105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D,E,F</a:t>
            </a:r>
            <a:r>
              <a:rPr lang="en-US" dirty="0" smtClean="0"/>
              <a:t> in series so </a:t>
            </a:r>
            <a:r>
              <a:rPr lang="en-US" dirty="0" smtClean="0">
                <a:solidFill>
                  <a:srgbClr val="663300"/>
                </a:solidFill>
              </a:rPr>
              <a:t>R1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R</a:t>
            </a:r>
            <a:r>
              <a:rPr lang="en-US" baseline="-25000" dirty="0" smtClean="0"/>
              <a:t>D</a:t>
            </a:r>
            <a:r>
              <a:rPr lang="en-US" dirty="0" smtClean="0"/>
              <a:t>+R</a:t>
            </a:r>
            <a:r>
              <a:rPr lang="en-US" baseline="-25000" dirty="0" smtClean="0"/>
              <a:t>E</a:t>
            </a:r>
            <a:r>
              <a:rPr lang="en-US" dirty="0" smtClean="0"/>
              <a:t>+R</a:t>
            </a:r>
            <a:r>
              <a:rPr lang="en-US" baseline="-25000" dirty="0" smtClean="0"/>
              <a:t>F</a:t>
            </a:r>
          </a:p>
          <a:p>
            <a:pPr>
              <a:buNone/>
            </a:pPr>
            <a:r>
              <a:rPr lang="en-US" dirty="0" smtClean="0">
                <a:solidFill>
                  <a:srgbClr val="A50021"/>
                </a:solidFill>
              </a:rPr>
              <a:t>B,F,E,D</a:t>
            </a:r>
            <a:r>
              <a:rPr lang="en-US" dirty="0" smtClean="0"/>
              <a:t> </a:t>
            </a:r>
            <a:r>
              <a:rPr lang="en-US" dirty="0" smtClean="0"/>
              <a:t>in series so </a:t>
            </a:r>
            <a:r>
              <a:rPr lang="en-US" dirty="0" smtClean="0">
                <a:solidFill>
                  <a:srgbClr val="7030A0"/>
                </a:solidFill>
              </a:rPr>
              <a:t>R2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+R</a:t>
            </a:r>
            <a:r>
              <a:rPr lang="en-US" baseline="-25000" dirty="0" smtClean="0"/>
              <a:t>D</a:t>
            </a:r>
            <a:r>
              <a:rPr lang="en-US" dirty="0" smtClean="0"/>
              <a:t>+R</a:t>
            </a:r>
            <a:r>
              <a:rPr lang="en-US" baseline="-25000" dirty="0" smtClean="0"/>
              <a:t>E</a:t>
            </a:r>
            <a:r>
              <a:rPr lang="en-US" dirty="0" smtClean="0"/>
              <a:t>+R</a:t>
            </a:r>
            <a:r>
              <a:rPr lang="en-US" baseline="-25000" dirty="0" smtClean="0"/>
              <a:t>F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in parallel with </a:t>
            </a:r>
            <a:r>
              <a:rPr lang="en-US" dirty="0" smtClean="0">
                <a:solidFill>
                  <a:srgbClr val="7030A0"/>
                </a:solidFill>
              </a:rPr>
              <a:t>R2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>
              <a:solidFill>
                <a:srgbClr val="00FF00"/>
              </a:solidFill>
            </a:endParaRPr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Circuit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6974474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5334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are in parallel so</a:t>
            </a:r>
          </a:p>
          <a:p>
            <a:r>
              <a:rPr lang="en-US" dirty="0" smtClean="0"/>
              <a:t>R = 1/[(1/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)+(1/p</a:t>
            </a:r>
            <a:r>
              <a:rPr lang="en-US" dirty="0" smtClean="0">
                <a:solidFill>
                  <a:srgbClr val="7030A0"/>
                </a:solidFill>
              </a:rPr>
              <a:t>urple</a:t>
            </a:r>
            <a:r>
              <a:rPr lang="en-US" dirty="0" smtClean="0"/>
              <a:t>)]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Simplified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784772" cy="24020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42672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 and black in series:</a:t>
            </a:r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gb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66FF33"/>
                </a:solidFill>
              </a:rPr>
              <a:t>green</a:t>
            </a:r>
            <a:r>
              <a:rPr lang="en-US" dirty="0" smtClean="0"/>
              <a:t> + black</a:t>
            </a:r>
          </a:p>
          <a:p>
            <a:r>
              <a:rPr lang="en-US" dirty="0" err="1" smtClean="0"/>
              <a:t>R</a:t>
            </a:r>
            <a:r>
              <a:rPr lang="en-US" dirty="0" err="1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 in parallel with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gb</a:t>
            </a:r>
            <a:r>
              <a:rPr lang="en-US" dirty="0" smtClean="0"/>
              <a:t>:</a:t>
            </a:r>
          </a:p>
          <a:p>
            <a:r>
              <a:rPr lang="en-US" dirty="0" smtClean="0"/>
              <a:t>R = 1/[(1/</a:t>
            </a:r>
            <a:r>
              <a:rPr lang="en-US" dirty="0" err="1" smtClean="0"/>
              <a:t>R</a:t>
            </a:r>
            <a:r>
              <a:rPr lang="en-US" baseline="-25000" dirty="0" err="1" smtClean="0"/>
              <a:t>gb</a:t>
            </a:r>
            <a:r>
              <a:rPr lang="en-US" dirty="0" smtClean="0"/>
              <a:t>)+(1/</a:t>
            </a:r>
            <a:r>
              <a:rPr lang="en-US" dirty="0" err="1" smtClean="0"/>
              <a:t>R</a:t>
            </a:r>
            <a:r>
              <a:rPr lang="en-US" dirty="0" err="1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)]</a:t>
            </a:r>
          </a:p>
          <a:p>
            <a:endParaRPr lang="en-US" dirty="0" smtClean="0"/>
          </a:p>
          <a:p>
            <a:r>
              <a:rPr lang="en-US" dirty="0" smtClean="0"/>
              <a:t>See four resistances in series: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T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66FF33"/>
                </a:solidFill>
              </a:rPr>
              <a:t>green</a:t>
            </a:r>
            <a:r>
              <a:rPr lang="en-US" dirty="0" smtClean="0"/>
              <a:t> + R +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b="1" dirty="0" smtClean="0"/>
              <a:t>R</a:t>
            </a:r>
            <a:r>
              <a:rPr lang="en-US" b="1" baseline="-25000" dirty="0" smtClean="0"/>
              <a:t>T</a:t>
            </a:r>
            <a:r>
              <a:rPr lang="en-US" b="1" dirty="0" smtClean="0"/>
              <a:t> = </a:t>
            </a:r>
            <a:r>
              <a:rPr lang="en-US" b="1" dirty="0" smtClean="0"/>
              <a:t>1.3665 kg/mm^4-s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∆P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V=IR</a:t>
            </a:r>
          </a:p>
          <a:p>
            <a:r>
              <a:rPr lang="en-US" dirty="0" smtClean="0"/>
              <a:t>∆P = QR</a:t>
            </a:r>
            <a:r>
              <a:rPr lang="en-US" baseline="-25000" dirty="0" smtClean="0"/>
              <a:t>T</a:t>
            </a:r>
          </a:p>
          <a:p>
            <a:r>
              <a:rPr lang="en-US" dirty="0" smtClean="0"/>
              <a:t>Q = 2uL/min (or what you set it to in 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Q = (2uL/min)*(mm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)*(1min/60s) = 0.0333 mm</a:t>
            </a:r>
            <a:r>
              <a:rPr lang="en-US" baseline="30000" dirty="0" smtClean="0"/>
              <a:t>3</a:t>
            </a:r>
            <a:r>
              <a:rPr lang="en-US" dirty="0" smtClean="0"/>
              <a:t>/s </a:t>
            </a:r>
          </a:p>
          <a:p>
            <a:r>
              <a:rPr lang="en-US" dirty="0" smtClean="0"/>
              <a:t>∆P = (.0333 mm</a:t>
            </a:r>
            <a:r>
              <a:rPr lang="en-US" baseline="30000" dirty="0" smtClean="0"/>
              <a:t>3</a:t>
            </a:r>
            <a:r>
              <a:rPr lang="en-US" dirty="0" smtClean="0"/>
              <a:t>/s</a:t>
            </a:r>
            <a:r>
              <a:rPr lang="en-US" dirty="0" smtClean="0"/>
              <a:t>)*(</a:t>
            </a:r>
            <a:r>
              <a:rPr lang="en-US" dirty="0" smtClean="0"/>
              <a:t>1.3665 </a:t>
            </a:r>
            <a:r>
              <a:rPr lang="en-US" dirty="0" smtClean="0"/>
              <a:t>kg/mm^4-s) </a:t>
            </a:r>
            <a:r>
              <a:rPr lang="en-US" dirty="0" smtClean="0"/>
              <a:t>= 0.04550445 </a:t>
            </a:r>
            <a:r>
              <a:rPr lang="en-US" dirty="0" smtClean="0"/>
              <a:t>kg/mm-s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0.04550445 </a:t>
            </a:r>
            <a:r>
              <a:rPr lang="en-US" dirty="0" smtClean="0"/>
              <a:t>kg/mm-s</a:t>
            </a:r>
            <a:r>
              <a:rPr lang="en-US" baseline="30000" dirty="0" smtClean="0"/>
              <a:t>2</a:t>
            </a:r>
            <a:r>
              <a:rPr lang="en-US" dirty="0" smtClean="0"/>
              <a:t>)*(1000mm/1m) = </a:t>
            </a:r>
            <a:r>
              <a:rPr lang="en-US" dirty="0" smtClean="0"/>
              <a:t>45.50 kg</a:t>
            </a:r>
            <a:r>
              <a:rPr lang="en-US" dirty="0" smtClean="0"/>
              <a:t>/(m-s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45.50 kg</a:t>
            </a:r>
            <a:r>
              <a:rPr lang="en-US" dirty="0" smtClean="0"/>
              <a:t>/(m-s</a:t>
            </a:r>
            <a:r>
              <a:rPr lang="en-US" baseline="30000" dirty="0" smtClean="0"/>
              <a:t>2</a:t>
            </a:r>
            <a:r>
              <a:rPr lang="en-US" dirty="0" smtClean="0"/>
              <a:t>)*(1 N/(kg-m/s</a:t>
            </a:r>
            <a:r>
              <a:rPr lang="en-US" baseline="30000" dirty="0" smtClean="0"/>
              <a:t>2</a:t>
            </a:r>
            <a:r>
              <a:rPr lang="en-US" dirty="0" smtClean="0"/>
              <a:t>)) = </a:t>
            </a:r>
            <a:r>
              <a:rPr lang="en-US" dirty="0" smtClean="0"/>
              <a:t>45.50 N/m</a:t>
            </a:r>
            <a:r>
              <a:rPr lang="en-US" baseline="30000" dirty="0" smtClean="0"/>
              <a:t>2 </a:t>
            </a:r>
            <a:r>
              <a:rPr lang="en-US" dirty="0" smtClean="0"/>
              <a:t>= </a:t>
            </a:r>
            <a:r>
              <a:rPr lang="en-US" dirty="0" smtClean="0"/>
              <a:t>45.50 Pa</a:t>
            </a:r>
            <a:endParaRPr lang="en-US" dirty="0" smtClean="0"/>
          </a:p>
          <a:p>
            <a:r>
              <a:rPr lang="en-US" b="1" dirty="0" smtClean="0"/>
              <a:t>∆P = </a:t>
            </a:r>
            <a:r>
              <a:rPr lang="en-US" b="1" dirty="0" smtClean="0"/>
              <a:t>45.50 Pa</a:t>
            </a:r>
            <a:endParaRPr lang="en-US" b="1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Will </a:t>
            </a:r>
            <a:r>
              <a:rPr lang="en-US" dirty="0" smtClean="0"/>
              <a:t>do This for Unblocked and Blocked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P</a:t>
            </a:r>
            <a:r>
              <a:rPr lang="en-US" baseline="-25000" dirty="0" smtClean="0"/>
              <a:t>in</a:t>
            </a:r>
            <a:br>
              <a:rPr lang="en-US" baseline="-25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∆P = P</a:t>
            </a:r>
            <a:r>
              <a:rPr lang="en-US" baseline="-25000" dirty="0" smtClean="0"/>
              <a:t>in</a:t>
            </a:r>
            <a:r>
              <a:rPr lang="en-US" dirty="0" smtClean="0"/>
              <a:t> – P</a:t>
            </a:r>
            <a:r>
              <a:rPr lang="en-US" baseline="-25000" dirty="0" smtClean="0"/>
              <a:t>out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in</a:t>
            </a:r>
            <a:r>
              <a:rPr lang="en-US" dirty="0" smtClean="0"/>
              <a:t> = ∆P + P</a:t>
            </a:r>
            <a:r>
              <a:rPr lang="en-US" baseline="-25000" dirty="0" smtClean="0"/>
              <a:t>out</a:t>
            </a:r>
            <a:endParaRPr lang="en-US" baseline="-25000" dirty="0"/>
          </a:p>
          <a:p>
            <a:r>
              <a:rPr lang="en-US" dirty="0" smtClean="0"/>
              <a:t>P</a:t>
            </a:r>
            <a:r>
              <a:rPr lang="en-US" baseline="-25000" dirty="0" smtClean="0"/>
              <a:t>out</a:t>
            </a:r>
            <a:r>
              <a:rPr lang="en-US" dirty="0" smtClean="0"/>
              <a:t> is =?</a:t>
            </a:r>
          </a:p>
          <a:p>
            <a:r>
              <a:rPr lang="en-US" dirty="0" smtClean="0"/>
              <a:t>Outlet tubing connected to atmosphere 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baseline="-25000" dirty="0" smtClean="0"/>
              <a:t>out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r>
              <a:rPr lang="en-US" dirty="0" smtClean="0"/>
              <a:t> = </a:t>
            </a:r>
            <a:r>
              <a:rPr lang="fi-FI" dirty="0"/>
              <a:t>14.7</a:t>
            </a:r>
            <a:r>
              <a:rPr lang="fi-FI" dirty="0" smtClean="0"/>
              <a:t> </a:t>
            </a:r>
            <a:r>
              <a:rPr lang="fi-FI" dirty="0" smtClean="0"/>
              <a:t>psi </a:t>
            </a:r>
            <a:r>
              <a:rPr lang="fi-FI" dirty="0" smtClean="0"/>
              <a:t>= 760 </a:t>
            </a:r>
            <a:r>
              <a:rPr lang="fi-FI" dirty="0"/>
              <a:t>mmHg</a:t>
            </a:r>
            <a:r>
              <a:rPr lang="fi-FI" dirty="0" smtClean="0"/>
              <a:t> = 101325 </a:t>
            </a:r>
            <a:r>
              <a:rPr lang="fi-FI" dirty="0"/>
              <a:t>Pa</a:t>
            </a:r>
            <a:r>
              <a:rPr lang="fi-FI" dirty="0" smtClean="0"/>
              <a:t> 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in</a:t>
            </a:r>
            <a:r>
              <a:rPr lang="en-US" dirty="0" smtClean="0"/>
              <a:t> = 101325 + </a:t>
            </a:r>
            <a:r>
              <a:rPr lang="en-US" dirty="0" smtClean="0"/>
              <a:t>45.50</a:t>
            </a:r>
            <a:r>
              <a:rPr lang="pt-BR" dirty="0" smtClean="0"/>
              <a:t> </a:t>
            </a:r>
            <a:r>
              <a:rPr lang="en-US" dirty="0" smtClean="0"/>
              <a:t>Pa </a:t>
            </a:r>
            <a:r>
              <a:rPr lang="en-US" dirty="0" smtClean="0"/>
              <a:t>= </a:t>
            </a:r>
            <a:r>
              <a:rPr lang="en-US" dirty="0" smtClean="0"/>
              <a:t>101 370.5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MATLAB: Label Nodes</a:t>
            </a:r>
            <a:endParaRPr lang="en-US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/>
          <a:srcRect l="5208" t="26666" r="5208" b="6944"/>
          <a:stretch>
            <a:fillRect/>
          </a:stretch>
        </p:blipFill>
        <p:spPr bwMode="auto">
          <a:xfrm>
            <a:off x="533400" y="1219200"/>
            <a:ext cx="8288963" cy="4607121"/>
          </a:xfrm>
          <a:prstGeom prst="rect">
            <a:avLst/>
          </a:prstGeom>
          <a:noFill/>
        </p:spPr>
      </p:pic>
      <p:sp>
        <p:nvSpPr>
          <p:cNvPr id="15" name="AutoShape 28"/>
          <p:cNvSpPr>
            <a:spLocks noChangeArrowheads="1"/>
          </p:cNvSpPr>
          <p:nvPr/>
        </p:nvSpPr>
        <p:spPr bwMode="auto">
          <a:xfrm rot="1435350">
            <a:off x="3821735" y="3513099"/>
            <a:ext cx="530490" cy="546093"/>
          </a:xfrm>
          <a:prstGeom prst="plus">
            <a:avLst>
              <a:gd name="adj" fmla="val 437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" name="TextBox 15"/>
          <p:cNvSpPr txBox="1"/>
          <p:nvPr/>
        </p:nvSpPr>
        <p:spPr>
          <a:xfrm>
            <a:off x="19050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352800" y="3276600"/>
            <a:ext cx="121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816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160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N7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91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9342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N9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6248400"/>
            <a:ext cx="525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elements? 10 as one was removed!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example “data.txt” with this network (different nodes, channel widths, channel lengths)</a:t>
            </a:r>
          </a:p>
          <a:p>
            <a:r>
              <a:rPr lang="en-US" dirty="0" smtClean="0"/>
              <a:t>Run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V=IR</a:t>
            </a:r>
          </a:p>
          <a:p>
            <a:r>
              <a:rPr lang="en-US" dirty="0" smtClean="0"/>
              <a:t>∆P = QR</a:t>
            </a:r>
            <a:r>
              <a:rPr lang="en-US" baseline="-25000" dirty="0" smtClean="0"/>
              <a:t>T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T = </a:t>
            </a:r>
            <a:r>
              <a:rPr lang="en-US" dirty="0" smtClean="0"/>
              <a:t>∆P </a:t>
            </a:r>
            <a:r>
              <a:rPr lang="en-US" dirty="0" smtClean="0"/>
              <a:t>/ Q</a:t>
            </a:r>
          </a:p>
          <a:p>
            <a:r>
              <a:rPr lang="en-US" dirty="0" smtClean="0"/>
              <a:t>Should be same as what you obtained through circuit simplification!</a:t>
            </a:r>
          </a:p>
          <a:p>
            <a:r>
              <a:rPr lang="en-US" dirty="0" smtClean="0"/>
              <a:t>Compare flow directions (reversal) to your prediction in lab!</a:t>
            </a:r>
          </a:p>
          <a:p>
            <a:r>
              <a:rPr lang="en-US" dirty="0" smtClean="0"/>
              <a:t>Reminder: Linear velocity (of beads </a:t>
            </a:r>
            <a:r>
              <a:rPr lang="en-US" dirty="0" err="1" smtClean="0"/>
              <a:t>determind</a:t>
            </a:r>
            <a:r>
              <a:rPr lang="en-US" dirty="0" smtClean="0"/>
              <a:t> with Image J) = volumetric flow rate / cross sectional area of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find inlet pressure to input into MATLAB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First: Find R</a:t>
            </a:r>
            <a:r>
              <a:rPr lang="en-US" baseline="-25000" dirty="0" smtClean="0"/>
              <a:t>T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208" t="26666" r="5208" b="6944"/>
          <a:stretch>
            <a:fillRect/>
          </a:stretch>
        </p:blipFill>
        <p:spPr bwMode="auto">
          <a:xfrm>
            <a:off x="2514600" y="838200"/>
            <a:ext cx="4095750" cy="227647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00400"/>
            <a:ext cx="80010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648200"/>
            <a:ext cx="2514600" cy="203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72200" y="49530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</a:t>
            </a:r>
            <a:r>
              <a:rPr lang="en-US" b="1" dirty="0" smtClean="0"/>
              <a:t> = Viscosity </a:t>
            </a:r>
            <a:r>
              <a:rPr lang="en-US" b="1" dirty="0"/>
              <a:t>= 0.89cp </a:t>
            </a:r>
            <a:r>
              <a:rPr lang="en-US" dirty="0"/>
              <a:t>=</a:t>
            </a:r>
            <a:r>
              <a:rPr lang="en-US" dirty="0" smtClean="0"/>
              <a:t>0.0089g/cm-s = </a:t>
            </a:r>
            <a:r>
              <a:rPr lang="en-US" dirty="0" smtClean="0"/>
              <a:t>0.00000089g/um-s =</a:t>
            </a:r>
          </a:p>
          <a:p>
            <a:r>
              <a:rPr lang="en-US" dirty="0" smtClean="0"/>
              <a:t>0.00000089 kg/mm-s</a:t>
            </a:r>
          </a:p>
          <a:p>
            <a:r>
              <a:rPr lang="en-US" b="1" dirty="0" smtClean="0"/>
              <a:t>MATLAB program wants these units 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R</a:t>
            </a:r>
            <a:r>
              <a:rPr lang="en-US" baseline="-25000" dirty="0" smtClean="0"/>
              <a:t>T</a:t>
            </a:r>
            <a:r>
              <a:rPr lang="en-US" dirty="0" smtClean="0"/>
              <a:t> by Finding Effective Resistance of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Total Resistance by first finding resistance of each channel</a:t>
            </a:r>
          </a:p>
          <a:p>
            <a:pPr>
              <a:buNone/>
            </a:pPr>
            <a:r>
              <a:rPr lang="en-US" dirty="0" smtClean="0"/>
              <a:t>THEN simplifying circuit to one equivalent resistor</a:t>
            </a:r>
          </a:p>
          <a:p>
            <a:pPr>
              <a:buNone/>
            </a:pPr>
            <a:r>
              <a:rPr lang="en-US" dirty="0" smtClean="0"/>
              <a:t>THEN, using Ohm’s Law, find ∆P</a:t>
            </a:r>
          </a:p>
          <a:p>
            <a:pPr>
              <a:buNone/>
            </a:pPr>
            <a:r>
              <a:rPr lang="en-US" dirty="0" smtClean="0"/>
              <a:t>THEN, from ∆P, Find P</a:t>
            </a:r>
            <a:r>
              <a:rPr lang="en-US" baseline="-25000" dirty="0" smtClean="0"/>
              <a:t>in</a:t>
            </a:r>
          </a:p>
          <a:p>
            <a:pPr>
              <a:buNone/>
            </a:pPr>
            <a:r>
              <a:rPr lang="en-US" dirty="0" smtClean="0"/>
              <a:t>∆P = P</a:t>
            </a:r>
            <a:r>
              <a:rPr lang="en-US" baseline="-25000" dirty="0" smtClean="0"/>
              <a:t>in</a:t>
            </a:r>
            <a:r>
              <a:rPr lang="en-US" dirty="0" smtClean="0"/>
              <a:t> - P</a:t>
            </a:r>
            <a:r>
              <a:rPr lang="en-US" baseline="-25000" dirty="0" smtClean="0"/>
              <a:t>out</a:t>
            </a:r>
            <a:endParaRPr lang="en-US" baseline="-25000" dirty="0"/>
          </a:p>
          <a:p>
            <a:pPr>
              <a:buNone/>
            </a:pP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Resistances: Watch Units!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2057400"/>
          <a:ext cx="4483100" cy="2286000"/>
        </p:xfrm>
        <a:graphic>
          <a:graphicData uri="http://schemas.openxmlformats.org/drawingml/2006/table">
            <a:tbl>
              <a:tblPr/>
              <a:tblGrid>
                <a:gridCol w="1192955"/>
                <a:gridCol w="901062"/>
                <a:gridCol w="862989"/>
                <a:gridCol w="790015"/>
                <a:gridCol w="73607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Channel 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Width (um)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Height (um)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Length(um)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Resistance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5257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MATLAB wants pressures in units of </a:t>
            </a:r>
            <a:r>
              <a:rPr lang="en-US" dirty="0" err="1" smtClean="0"/>
              <a:t>Pascals</a:t>
            </a:r>
            <a:r>
              <a:rPr lang="en-US" dirty="0" smtClean="0"/>
              <a:t>:</a:t>
            </a:r>
          </a:p>
          <a:p>
            <a:r>
              <a:rPr lang="pt-BR" dirty="0" smtClean="0"/>
              <a:t>1 Pa = 1 </a:t>
            </a:r>
            <a:r>
              <a:rPr lang="pt-BR" dirty="0" smtClean="0"/>
              <a:t>kg/m-s^2 </a:t>
            </a:r>
            <a:r>
              <a:rPr lang="pt-BR" dirty="0" smtClean="0"/>
              <a:t> = </a:t>
            </a:r>
            <a:r>
              <a:rPr lang="pt-BR" dirty="0" smtClean="0"/>
              <a:t>1 kg/mm-s^2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D,E,F</a:t>
            </a:r>
            <a:r>
              <a:rPr lang="en-US" dirty="0" smtClean="0"/>
              <a:t> in series so R = R</a:t>
            </a:r>
            <a:r>
              <a:rPr lang="en-US" baseline="-25000" dirty="0" smtClean="0"/>
              <a:t>D</a:t>
            </a:r>
            <a:r>
              <a:rPr lang="en-US" dirty="0" smtClean="0"/>
              <a:t>+R</a:t>
            </a:r>
            <a:r>
              <a:rPr lang="en-US" baseline="-25000" dirty="0" smtClean="0"/>
              <a:t>E</a:t>
            </a:r>
            <a:r>
              <a:rPr lang="en-US" dirty="0" smtClean="0"/>
              <a:t>+R</a:t>
            </a:r>
            <a:r>
              <a:rPr lang="en-US" baseline="-25000" dirty="0" smtClean="0"/>
              <a:t>F</a:t>
            </a:r>
          </a:p>
          <a:p>
            <a:pPr>
              <a:buNone/>
            </a:pPr>
            <a:r>
              <a:rPr lang="en-US" baseline="-25000" dirty="0" smtClean="0">
                <a:solidFill>
                  <a:srgbClr val="00FF00"/>
                </a:solidFill>
              </a:rPr>
              <a:t>B</a:t>
            </a:r>
            <a:r>
              <a:rPr lang="en-US" baseline="-25000" dirty="0" smtClean="0"/>
              <a:t> in parallel with </a:t>
            </a:r>
            <a:r>
              <a:rPr lang="en-US" baseline="-25000" dirty="0" smtClean="0">
                <a:solidFill>
                  <a:srgbClr val="00FF00"/>
                </a:solidFill>
              </a:rPr>
              <a:t>B</a:t>
            </a:r>
          </a:p>
          <a:p>
            <a:pPr>
              <a:buNone/>
            </a:pPr>
            <a:r>
              <a:rPr lang="en-US" baseline="-25000" dirty="0" smtClean="0">
                <a:solidFill>
                  <a:srgbClr val="0000FF"/>
                </a:solidFill>
              </a:rPr>
              <a:t>(B</a:t>
            </a:r>
            <a:r>
              <a:rPr lang="en-US" baseline="-25000" dirty="0" smtClean="0"/>
              <a:t> in parallel with </a:t>
            </a:r>
            <a:r>
              <a:rPr lang="en-US" baseline="-25000" dirty="0" smtClean="0">
                <a:solidFill>
                  <a:srgbClr val="0000FF"/>
                </a:solidFill>
              </a:rPr>
              <a:t>B), in series with C</a:t>
            </a:r>
          </a:p>
          <a:p>
            <a:pPr>
              <a:buNone/>
            </a:pPr>
            <a:endParaRPr lang="en-US" baseline="-25000" dirty="0">
              <a:solidFill>
                <a:srgbClr val="00FF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4476750" cy="31455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95600" y="3810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Unblocked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Simplification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684822" cy="236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4419600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see that 3 resistances are in parallel: brown, blue, and brown:</a:t>
            </a:r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combo</a:t>
            </a:r>
            <a:r>
              <a:rPr lang="en-US" dirty="0" smtClean="0"/>
              <a:t> </a:t>
            </a:r>
            <a:r>
              <a:rPr lang="en-US" dirty="0" smtClean="0"/>
              <a:t>= 1/ [(1/</a:t>
            </a:r>
            <a:r>
              <a:rPr lang="en-US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)+(1/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)+(1/</a:t>
            </a:r>
            <a:r>
              <a:rPr lang="en-US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)]</a:t>
            </a:r>
          </a:p>
          <a:p>
            <a:endParaRPr lang="en-US" dirty="0"/>
          </a:p>
          <a:p>
            <a:r>
              <a:rPr lang="en-US" dirty="0" smtClean="0"/>
              <a:t>Then we see we have four resistances in series:</a:t>
            </a:r>
            <a:r>
              <a:rPr lang="en-US" dirty="0" smtClean="0">
                <a:solidFill>
                  <a:srgbClr val="FF0000"/>
                </a:solidFill>
              </a:rPr>
              <a:t> 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FF33"/>
                </a:solidFill>
              </a:rPr>
              <a:t>green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combo</a:t>
            </a:r>
            <a:r>
              <a:rPr lang="en-US" dirty="0" smtClean="0"/>
              <a:t>,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0000"/>
                </a:solidFill>
              </a:rPr>
              <a:t> red</a:t>
            </a:r>
          </a:p>
          <a:p>
            <a:endParaRPr lang="en-US" dirty="0"/>
          </a:p>
          <a:p>
            <a:r>
              <a:rPr lang="en-US" b="1" dirty="0" smtClean="0"/>
              <a:t>R</a:t>
            </a:r>
            <a:r>
              <a:rPr lang="en-US" b="1" baseline="-25000" dirty="0" smtClean="0"/>
              <a:t>T</a:t>
            </a:r>
            <a:r>
              <a:rPr lang="en-US" b="1" dirty="0" smtClean="0"/>
              <a:t> = .96 kg/mm^4-s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∆P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V=IR</a:t>
            </a:r>
          </a:p>
          <a:p>
            <a:r>
              <a:rPr lang="en-US" dirty="0" smtClean="0"/>
              <a:t>∆P = QR</a:t>
            </a:r>
            <a:r>
              <a:rPr lang="en-US" baseline="-25000" dirty="0" smtClean="0"/>
              <a:t>T</a:t>
            </a:r>
          </a:p>
          <a:p>
            <a:r>
              <a:rPr lang="en-US" dirty="0" smtClean="0"/>
              <a:t>Q = 2uL/min (or what you set it to in 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Q = (2uL/min)*(mm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)*(1min/60s) = 0</a:t>
            </a:r>
            <a:r>
              <a:rPr lang="en-US" dirty="0" smtClean="0"/>
              <a:t>.0333 mm</a:t>
            </a:r>
            <a:r>
              <a:rPr lang="en-US" baseline="30000" dirty="0" smtClean="0"/>
              <a:t>3</a:t>
            </a:r>
            <a:r>
              <a:rPr lang="en-US" dirty="0" smtClean="0"/>
              <a:t>/s </a:t>
            </a:r>
          </a:p>
          <a:p>
            <a:r>
              <a:rPr lang="en-US" dirty="0" smtClean="0"/>
              <a:t>∆</a:t>
            </a:r>
            <a:r>
              <a:rPr lang="en-US" dirty="0" smtClean="0"/>
              <a:t>P = (</a:t>
            </a:r>
            <a:r>
              <a:rPr lang="en-US" dirty="0" smtClean="0"/>
              <a:t>.0333 </a:t>
            </a:r>
            <a:r>
              <a:rPr lang="en-US" dirty="0" smtClean="0"/>
              <a:t>mm</a:t>
            </a:r>
            <a:r>
              <a:rPr lang="en-US" baseline="30000" dirty="0" smtClean="0"/>
              <a:t>3</a:t>
            </a:r>
            <a:r>
              <a:rPr lang="en-US" dirty="0" smtClean="0"/>
              <a:t>/s)*(.96 kg/mm</a:t>
            </a:r>
            <a:r>
              <a:rPr lang="en-US" baseline="30000" dirty="0" smtClean="0"/>
              <a:t>4</a:t>
            </a:r>
            <a:r>
              <a:rPr lang="en-US" dirty="0" smtClean="0"/>
              <a:t>-s) = 0.031968kg/mm-s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(0.031968kg/mm-s</a:t>
            </a:r>
            <a:r>
              <a:rPr lang="en-US" baseline="30000" dirty="0" smtClean="0"/>
              <a:t>2</a:t>
            </a:r>
            <a:r>
              <a:rPr lang="en-US" dirty="0" smtClean="0"/>
              <a:t>)*(1000mm/1m) = 31.97kg/(m-s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31.97kg/(m-s</a:t>
            </a:r>
            <a:r>
              <a:rPr lang="en-US" baseline="30000" dirty="0" smtClean="0"/>
              <a:t>2</a:t>
            </a:r>
            <a:r>
              <a:rPr lang="en-US" dirty="0" smtClean="0"/>
              <a:t>)*(1 N/(kg-m/s</a:t>
            </a:r>
            <a:r>
              <a:rPr lang="en-US" baseline="30000" dirty="0" smtClean="0"/>
              <a:t>2</a:t>
            </a:r>
            <a:r>
              <a:rPr lang="en-US" dirty="0" smtClean="0"/>
              <a:t>)) = 31.97N/m</a:t>
            </a:r>
            <a:r>
              <a:rPr lang="en-US" baseline="30000" dirty="0" smtClean="0"/>
              <a:t>2 </a:t>
            </a:r>
            <a:r>
              <a:rPr lang="en-US" dirty="0" smtClean="0"/>
              <a:t>= 31.97Pa</a:t>
            </a:r>
            <a:endParaRPr lang="en-US" dirty="0" smtClean="0"/>
          </a:p>
          <a:p>
            <a:r>
              <a:rPr lang="en-US" b="1" dirty="0" smtClean="0"/>
              <a:t>∆P = </a:t>
            </a:r>
            <a:r>
              <a:rPr lang="en-US" b="1" dirty="0" smtClean="0"/>
              <a:t>31.97 Pa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731</Words>
  <Application>Microsoft Office PowerPoint</Application>
  <PresentationFormat>On-screen Show (4:3)</PresentationFormat>
  <Paragraphs>136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MATLAB Tutorial for HW2/Lab3</vt:lpstr>
      <vt:lpstr>You Will do This for Unblocked and Blocked Devices</vt:lpstr>
      <vt:lpstr>Slide 3</vt:lpstr>
      <vt:lpstr>First: Find RT</vt:lpstr>
      <vt:lpstr>Find RT by Finding Effective Resistance of Network</vt:lpstr>
      <vt:lpstr>Individual Resistances: Watch Units!</vt:lpstr>
      <vt:lpstr>Slide 7</vt:lpstr>
      <vt:lpstr>Circuit Simplification </vt:lpstr>
      <vt:lpstr>Find ∆P</vt:lpstr>
      <vt:lpstr>Find Pin </vt:lpstr>
      <vt:lpstr>Pressure cont.</vt:lpstr>
      <vt:lpstr>MATLAB: Label Nodes</vt:lpstr>
      <vt:lpstr>Slide 13</vt:lpstr>
      <vt:lpstr>Check:</vt:lpstr>
      <vt:lpstr>Blocked Channel</vt:lpstr>
      <vt:lpstr>With open circuit element removed:</vt:lpstr>
      <vt:lpstr>Simplified Circuit</vt:lpstr>
      <vt:lpstr>Further Simplified</vt:lpstr>
      <vt:lpstr>Find ∆P</vt:lpstr>
      <vt:lpstr>Find Pin </vt:lpstr>
      <vt:lpstr>Pressure cont.</vt:lpstr>
      <vt:lpstr>MATLAB: Label Nodes</vt:lpstr>
      <vt:lpstr>Slide 23</vt:lpstr>
      <vt:lpstr>Check:</vt:lpstr>
      <vt:lpstr>Questions?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for Lab 3</dc:title>
  <dc:creator>Owner</dc:creator>
  <cp:lastModifiedBy>Owner</cp:lastModifiedBy>
  <cp:revision>39</cp:revision>
  <dcterms:created xsi:type="dcterms:W3CDTF">2011-04-15T03:23:59Z</dcterms:created>
  <dcterms:modified xsi:type="dcterms:W3CDTF">2011-04-16T15:31:55Z</dcterms:modified>
</cp:coreProperties>
</file>