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 id="261" r:id="rId5"/>
    <p:sldId id="262" r:id="rId6"/>
    <p:sldId id="263" r:id="rId7"/>
    <p:sldId id="273" r:id="rId8"/>
    <p:sldId id="264" r:id="rId9"/>
    <p:sldId id="265" r:id="rId10"/>
    <p:sldId id="266" r:id="rId11"/>
    <p:sldId id="267" r:id="rId12"/>
    <p:sldId id="268" r:id="rId13"/>
    <p:sldId id="269" r:id="rId14"/>
    <p:sldId id="270" r:id="rId15"/>
    <p:sldId id="271" r:id="rId16"/>
    <p:sldId id="272"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8C9FF13-53BD-450A-97E4-62BB9AB5A5AF}">
          <p14:sldIdLst>
            <p14:sldId id="258"/>
            <p14:sldId id="260"/>
            <p14:sldId id="259"/>
            <p14:sldId id="261"/>
            <p14:sldId id="262"/>
            <p14:sldId id="263"/>
            <p14:sldId id="273"/>
            <p14:sldId id="264"/>
            <p14:sldId id="265"/>
            <p14:sldId id="266"/>
            <p14:sldId id="267"/>
            <p14:sldId id="268"/>
            <p14:sldId id="269"/>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2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04307-3C17-4925-B02C-3A6678A40A9C}" type="datetimeFigureOut">
              <a:rPr lang="en-US" smtClean="0"/>
              <a:pPr/>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195973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04307-3C17-4925-B02C-3A6678A40A9C}" type="datetimeFigureOut">
              <a:rPr lang="en-US" smtClean="0"/>
              <a:pPr/>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258359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04307-3C17-4925-B02C-3A6678A40A9C}" type="datetimeFigureOut">
              <a:rPr lang="en-US" smtClean="0"/>
              <a:pPr/>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140729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04307-3C17-4925-B02C-3A6678A40A9C}" type="datetimeFigureOut">
              <a:rPr lang="en-US" smtClean="0"/>
              <a:pPr/>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1614318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04307-3C17-4925-B02C-3A6678A40A9C}" type="datetimeFigureOut">
              <a:rPr lang="en-US" smtClean="0"/>
              <a:pPr/>
              <a:t>7/15/2011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322146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04307-3C17-4925-B02C-3A6678A40A9C}" type="datetimeFigureOut">
              <a:rPr lang="en-US" smtClean="0"/>
              <a:pPr/>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154877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04307-3C17-4925-B02C-3A6678A40A9C}" type="datetimeFigureOut">
              <a:rPr lang="en-US" smtClean="0"/>
              <a:pPr/>
              <a:t>7/15/2011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274284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04307-3C17-4925-B02C-3A6678A40A9C}" type="datetimeFigureOut">
              <a:rPr lang="en-US" smtClean="0"/>
              <a:pPr/>
              <a:t>7/15/2011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309871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04307-3C17-4925-B02C-3A6678A40A9C}" type="datetimeFigureOut">
              <a:rPr lang="en-US" smtClean="0"/>
              <a:pPr/>
              <a:t>7/15/2011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292397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04307-3C17-4925-B02C-3A6678A40A9C}" type="datetimeFigureOut">
              <a:rPr lang="en-US" smtClean="0"/>
              <a:pPr/>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20799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04307-3C17-4925-B02C-3A6678A40A9C}" type="datetimeFigureOut">
              <a:rPr lang="en-US" smtClean="0"/>
              <a:pPr/>
              <a:t>7/15/2011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240068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04307-3C17-4925-B02C-3A6678A40A9C}" type="datetimeFigureOut">
              <a:rPr lang="en-US" smtClean="0"/>
              <a:pPr/>
              <a:t>7/15/2011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1339C-F388-482B-8530-D462D48653EC}" type="slidenum">
              <a:rPr lang="en-US" smtClean="0"/>
              <a:pPr/>
              <a:t>‹#›</a:t>
            </a:fld>
            <a:endParaRPr lang="en-US"/>
          </a:p>
        </p:txBody>
      </p:sp>
    </p:spTree>
    <p:extLst>
      <p:ext uri="{BB962C8B-B14F-4D97-AF65-F5344CB8AC3E}">
        <p14:creationId xmlns:p14="http://schemas.microsoft.com/office/powerpoint/2010/main" xmlns="" val="78696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Feedback Systems for Alternative Treatment of Obstructive Sleep Apnea</a:t>
            </a:r>
            <a:endParaRPr lang="en-US" dirty="0"/>
          </a:p>
        </p:txBody>
      </p:sp>
      <p:sp>
        <p:nvSpPr>
          <p:cNvPr id="3" name="Content Placeholder 2"/>
          <p:cNvSpPr>
            <a:spLocks noGrp="1"/>
          </p:cNvSpPr>
          <p:nvPr>
            <p:ph idx="1"/>
          </p:nvPr>
        </p:nvSpPr>
        <p:spPr>
          <a:xfrm>
            <a:off x="457200" y="1600200"/>
            <a:ext cx="8229600" cy="6096000"/>
          </a:xfrm>
        </p:spPr>
        <p:txBody>
          <a:bodyPr>
            <a:normAutofit fontScale="92500" lnSpcReduction="20000"/>
          </a:bodyPr>
          <a:lstStyle/>
          <a:p>
            <a:pPr marL="342900" lvl="1" indent="-342900">
              <a:buFont typeface="Arial" pitchFamily="34" charset="0"/>
              <a:buChar char="•"/>
            </a:pPr>
            <a:r>
              <a:rPr lang="en-US" dirty="0" smtClean="0"/>
              <a:t>Idea:</a:t>
            </a:r>
          </a:p>
          <a:p>
            <a:pPr marL="742950" lvl="2" indent="-342900"/>
            <a:r>
              <a:rPr lang="en-US" dirty="0" smtClean="0"/>
              <a:t>Create auditory and visual feedback systems to relate the amount of force back to the person exerting the force</a:t>
            </a:r>
          </a:p>
          <a:p>
            <a:pPr marL="342900" lvl="1" indent="-342900">
              <a:buFont typeface="Arial" pitchFamily="34" charset="0"/>
              <a:buChar char="•"/>
            </a:pPr>
            <a:r>
              <a:rPr lang="en-US" dirty="0" smtClean="0"/>
              <a:t>Potential uses:</a:t>
            </a:r>
          </a:p>
          <a:p>
            <a:pPr marL="742950" lvl="2" indent="-342900"/>
            <a:r>
              <a:rPr lang="en-US" dirty="0" smtClean="0"/>
              <a:t>Biomedical training device </a:t>
            </a:r>
          </a:p>
          <a:p>
            <a:pPr marL="742950" lvl="2" indent="-342900"/>
            <a:r>
              <a:rPr lang="en-US" dirty="0" smtClean="0"/>
              <a:t>Superior to existing treatment?</a:t>
            </a:r>
          </a:p>
          <a:p>
            <a:pPr marL="342900" lvl="1" indent="-342900">
              <a:buFont typeface="Arial" pitchFamily="34" charset="0"/>
              <a:buChar char="•"/>
            </a:pPr>
            <a:r>
              <a:rPr lang="en-US" dirty="0" smtClean="0"/>
              <a:t>Components:</a:t>
            </a:r>
          </a:p>
          <a:p>
            <a:pPr marL="742950" lvl="2" indent="-342900"/>
            <a:r>
              <a:rPr lang="en-US" dirty="0" smtClean="0"/>
              <a:t>Microcontroller</a:t>
            </a:r>
          </a:p>
          <a:p>
            <a:pPr marL="742950" lvl="2" indent="-342900"/>
            <a:r>
              <a:rPr lang="en-US" dirty="0" smtClean="0"/>
              <a:t>Resistor</a:t>
            </a:r>
          </a:p>
          <a:p>
            <a:pPr marL="742950" lvl="2" indent="-342900"/>
            <a:r>
              <a:rPr lang="en-US" dirty="0" smtClean="0"/>
              <a:t>Light emitting diodes (LEDs)</a:t>
            </a:r>
          </a:p>
          <a:p>
            <a:pPr marL="742950" lvl="2" indent="-342900"/>
            <a:r>
              <a:rPr lang="en-US" dirty="0" smtClean="0"/>
              <a:t>Transistor</a:t>
            </a:r>
          </a:p>
          <a:p>
            <a:pPr marL="742950" lvl="2" indent="-342900"/>
            <a:r>
              <a:rPr lang="en-US" dirty="0" err="1" smtClean="0"/>
              <a:t>Peizo</a:t>
            </a:r>
            <a:r>
              <a:rPr lang="en-US" dirty="0" smtClean="0"/>
              <a:t> Buzzer</a:t>
            </a:r>
          </a:p>
          <a:p>
            <a:pPr marL="742950" lvl="2" indent="-342900"/>
            <a:r>
              <a:rPr lang="en-US" dirty="0" smtClean="0"/>
              <a:t>Analog-to-digital converter (ADC)</a:t>
            </a:r>
          </a:p>
          <a:p>
            <a:pPr marL="742950" lvl="2" indent="-342900"/>
            <a:r>
              <a:rPr lang="en-US" dirty="0" smtClean="0"/>
              <a:t>Digital potentiometer</a:t>
            </a:r>
          </a:p>
          <a:p>
            <a:pPr marL="742950" lvl="2" indent="-342900"/>
            <a:r>
              <a:rPr lang="en-US" dirty="0" smtClean="0"/>
              <a:t>Force sensor (load cell)</a:t>
            </a:r>
          </a:p>
          <a:p>
            <a:endParaRPr lang="en-US" dirty="0" smtClean="0"/>
          </a:p>
          <a:p>
            <a:pPr marL="457200" lvl="1" indent="0">
              <a:buNone/>
            </a:pPr>
            <a:r>
              <a:rPr lang="en-US" dirty="0"/>
              <a:t>	</a:t>
            </a: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81650" y="2819400"/>
            <a:ext cx="2800350" cy="3733800"/>
          </a:xfrm>
          <a:prstGeom prst="rect">
            <a:avLst/>
          </a:prstGeom>
        </p:spPr>
      </p:pic>
    </p:spTree>
    <p:extLst>
      <p:ext uri="{BB962C8B-B14F-4D97-AF65-F5344CB8AC3E}">
        <p14:creationId xmlns:p14="http://schemas.microsoft.com/office/powerpoint/2010/main" xmlns="" val="471211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Mission…</a:t>
            </a:r>
            <a:endParaRPr lang="en-US" dirty="0"/>
          </a:p>
        </p:txBody>
      </p:sp>
      <p:sp>
        <p:nvSpPr>
          <p:cNvPr id="3" name="Content Placeholder 2"/>
          <p:cNvSpPr>
            <a:spLocks noGrp="1"/>
          </p:cNvSpPr>
          <p:nvPr>
            <p:ph idx="1"/>
          </p:nvPr>
        </p:nvSpPr>
        <p:spPr/>
        <p:txBody>
          <a:bodyPr/>
          <a:lstStyle/>
          <a:p>
            <a:r>
              <a:rPr lang="en-US" dirty="0"/>
              <a:t>You are tasked with designing and implementing four different feedback displays for the proposed alternative treatment for obstructive sleep apnea and assessing which one is most effective at communicating the force a patient is exerting back to the patient.</a:t>
            </a:r>
            <a:endParaRPr lang="en-US" dirty="0" smtClean="0">
              <a:effectLst/>
            </a:endParaRPr>
          </a:p>
          <a:p>
            <a:endParaRPr lang="en-US" dirty="0"/>
          </a:p>
        </p:txBody>
      </p:sp>
    </p:spTree>
    <p:extLst>
      <p:ext uri="{BB962C8B-B14F-4D97-AF65-F5344CB8AC3E}">
        <p14:creationId xmlns:p14="http://schemas.microsoft.com/office/powerpoint/2010/main" xmlns="" val="2333994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Auditory</a:t>
            </a:r>
            <a:endParaRPr lang="en-US" dirty="0"/>
          </a:p>
        </p:txBody>
      </p:sp>
      <p:sp>
        <p:nvSpPr>
          <p:cNvPr id="3" name="Content Placeholder 2"/>
          <p:cNvSpPr>
            <a:spLocks noGrp="1"/>
          </p:cNvSpPr>
          <p:nvPr>
            <p:ph idx="1"/>
          </p:nvPr>
        </p:nvSpPr>
        <p:spPr/>
        <p:txBody>
          <a:bodyPr/>
          <a:lstStyle/>
          <a:p>
            <a:pPr lvl="0"/>
            <a:r>
              <a:rPr lang="en-US" dirty="0" smtClean="0"/>
              <a:t>Using </a:t>
            </a:r>
            <a:r>
              <a:rPr lang="en-US" dirty="0"/>
              <a:t>a </a:t>
            </a:r>
            <a:r>
              <a:rPr lang="en-US" dirty="0" err="1"/>
              <a:t>piezo</a:t>
            </a:r>
            <a:r>
              <a:rPr lang="en-US" dirty="0"/>
              <a:t> buzzer, build a device that will relate force by changing </a:t>
            </a:r>
            <a:r>
              <a:rPr lang="en-US" dirty="0" smtClean="0"/>
              <a:t>pitch:</a:t>
            </a:r>
          </a:p>
          <a:p>
            <a:pPr lvl="1"/>
            <a:r>
              <a:rPr lang="en-US" dirty="0" smtClean="0"/>
              <a:t>When </a:t>
            </a:r>
            <a:r>
              <a:rPr lang="en-US" dirty="0"/>
              <a:t>the patient exerts more force, the buzzer should increase in frequency (or </a:t>
            </a:r>
            <a:r>
              <a:rPr lang="en-US" dirty="0" smtClean="0"/>
              <a:t>pitch)</a:t>
            </a:r>
          </a:p>
          <a:p>
            <a:pPr lvl="1"/>
            <a:r>
              <a:rPr lang="en-US" dirty="0" smtClean="0"/>
              <a:t>When </a:t>
            </a:r>
            <a:r>
              <a:rPr lang="en-US" dirty="0"/>
              <a:t>the patient exerts less force, the buzzer should decrease in frequency (or pitch</a:t>
            </a:r>
            <a:r>
              <a:rPr lang="en-US" dirty="0" smtClean="0"/>
              <a:t>)</a:t>
            </a:r>
            <a:endParaRPr lang="en-US" sz="2000" dirty="0"/>
          </a:p>
        </p:txBody>
      </p:sp>
      <p:pic>
        <p:nvPicPr>
          <p:cNvPr id="4" name="Picture 3" descr="http://img.diytrade.com/cdimg/343429/2083074/0/1144211541/Piezo_Buzzer_TPB-1407.jpg"/>
          <p:cNvPicPr/>
          <p:nvPr/>
        </p:nvPicPr>
        <p:blipFill>
          <a:blip r:embed="rId2">
            <a:extLst>
              <a:ext uri="{28A0092B-C50C-407E-A947-70E740481C1C}">
                <a14:useLocalDpi xmlns:a14="http://schemas.microsoft.com/office/drawing/2010/main" xmlns="" val="0"/>
              </a:ext>
            </a:extLst>
          </a:blip>
          <a:srcRect/>
          <a:stretch>
            <a:fillRect/>
          </a:stretch>
        </p:blipFill>
        <p:spPr bwMode="auto">
          <a:xfrm>
            <a:off x="3500437" y="4719637"/>
            <a:ext cx="1833563" cy="1833563"/>
          </a:xfrm>
          <a:prstGeom prst="rect">
            <a:avLst/>
          </a:prstGeom>
          <a:noFill/>
          <a:ln>
            <a:noFill/>
          </a:ln>
        </p:spPr>
      </p:pic>
    </p:spTree>
    <p:extLst>
      <p:ext uri="{BB962C8B-B14F-4D97-AF65-F5344CB8AC3E}">
        <p14:creationId xmlns:p14="http://schemas.microsoft.com/office/powerpoint/2010/main" xmlns="" val="3510484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Use an LED </a:t>
            </a:r>
            <a:r>
              <a:rPr lang="en-US" dirty="0" err="1"/>
              <a:t>bargraph</a:t>
            </a:r>
            <a:r>
              <a:rPr lang="en-US" dirty="0"/>
              <a:t> (an array of 10 LED segments in one package) to display the current force to the </a:t>
            </a:r>
            <a:r>
              <a:rPr lang="en-US" dirty="0" smtClean="0"/>
              <a:t>patient</a:t>
            </a:r>
            <a:r>
              <a:rPr lang="en-US" dirty="0"/>
              <a:t>:</a:t>
            </a:r>
            <a:endParaRPr lang="en-US" dirty="0" smtClean="0"/>
          </a:p>
          <a:p>
            <a:pPr marL="742950" lvl="2" indent="-342900"/>
            <a:r>
              <a:rPr lang="en-US" dirty="0" smtClean="0"/>
              <a:t>As </a:t>
            </a:r>
            <a:r>
              <a:rPr lang="en-US" dirty="0"/>
              <a:t>the patient exerts more force, more lights should come </a:t>
            </a:r>
            <a:r>
              <a:rPr lang="en-US" dirty="0" smtClean="0"/>
              <a:t>on</a:t>
            </a:r>
          </a:p>
          <a:p>
            <a:pPr marL="742950" lvl="2" indent="-342900"/>
            <a:r>
              <a:rPr lang="en-US" dirty="0" smtClean="0"/>
              <a:t>When </a:t>
            </a:r>
            <a:r>
              <a:rPr lang="en-US" dirty="0"/>
              <a:t>the patient exerts less force, fewer lights should be </a:t>
            </a:r>
            <a:r>
              <a:rPr lang="en-US" dirty="0" smtClean="0"/>
              <a:t>on</a:t>
            </a:r>
            <a:endParaRPr lang="en-US" sz="2000"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00438" y="4343400"/>
            <a:ext cx="2143125"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33166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2</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a:t>Make an LED change color as the force the patient exerts </a:t>
            </a:r>
            <a:r>
              <a:rPr lang="en-US" dirty="0" smtClean="0"/>
              <a:t>changes: </a:t>
            </a:r>
          </a:p>
          <a:p>
            <a:pPr marL="742950" lvl="2" indent="-342900"/>
            <a:r>
              <a:rPr lang="en-US" dirty="0" smtClean="0"/>
              <a:t>Use </a:t>
            </a:r>
            <a:r>
              <a:rPr lang="en-US" dirty="0"/>
              <a:t>a tricolor LED to represent the force the patient is </a:t>
            </a:r>
            <a:r>
              <a:rPr lang="en-US" dirty="0" smtClean="0"/>
              <a:t>exerting.</a:t>
            </a:r>
          </a:p>
          <a:p>
            <a:pPr marL="742950" lvl="2" indent="-342900"/>
            <a:r>
              <a:rPr lang="en-US" dirty="0" smtClean="0"/>
              <a:t>Will </a:t>
            </a:r>
            <a:r>
              <a:rPr lang="en-US" dirty="0"/>
              <a:t>your LED change color abruptly, switching from red to orange? Or will it change color gradually, from red to reddish orange to orange?</a:t>
            </a:r>
            <a:endParaRPr lang="en-US" sz="2000"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81350" y="4676775"/>
            <a:ext cx="2781300" cy="1647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7426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3</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dirty="0"/>
              <a:t>Use the force the patient is exerting to control the brightness of an </a:t>
            </a:r>
            <a:r>
              <a:rPr lang="en-US" dirty="0" smtClean="0"/>
              <a:t>LED:</a:t>
            </a:r>
          </a:p>
          <a:p>
            <a:pPr marL="742950" lvl="2" indent="-342900"/>
            <a:r>
              <a:rPr lang="en-US" dirty="0" smtClean="0"/>
              <a:t>As </a:t>
            </a:r>
            <a:r>
              <a:rPr lang="en-US" dirty="0"/>
              <a:t>the patient exerts more force, the light should grow </a:t>
            </a:r>
            <a:r>
              <a:rPr lang="en-US" dirty="0" smtClean="0"/>
              <a:t>brighter</a:t>
            </a:r>
          </a:p>
          <a:p>
            <a:pPr marL="742950" lvl="2" indent="-342900"/>
            <a:r>
              <a:rPr lang="en-US" dirty="0"/>
              <a:t>W</a:t>
            </a:r>
            <a:r>
              <a:rPr lang="en-US" dirty="0" smtClean="0"/>
              <a:t>hen </a:t>
            </a:r>
            <a:r>
              <a:rPr lang="en-US" dirty="0"/>
              <a:t>the person exerts less force, the light should grow dimmer</a:t>
            </a:r>
            <a:r>
              <a:rPr lang="en-US" dirty="0" smtClean="0"/>
              <a:t>.</a:t>
            </a:r>
          </a:p>
          <a:p>
            <a:pPr marL="742950" lvl="2" indent="-342900"/>
            <a:r>
              <a:rPr lang="en-US" dirty="0" smtClean="0"/>
              <a:t>Hint</a:t>
            </a:r>
            <a:r>
              <a:rPr lang="en-US" dirty="0"/>
              <a:t>: You can achieve this using </a:t>
            </a:r>
            <a:r>
              <a:rPr lang="en-US" dirty="0" smtClean="0"/>
              <a:t>either </a:t>
            </a:r>
            <a:r>
              <a:rPr lang="en-US" dirty="0"/>
              <a:t>a software-based or hardware-based approach</a:t>
            </a:r>
            <a:r>
              <a:rPr lang="en-US" dirty="0" smtClean="0"/>
              <a:t>. Attempt both.  </a:t>
            </a:r>
          </a:p>
          <a:p>
            <a:pPr marL="1200150" lvl="3" indent="-342900"/>
            <a:r>
              <a:rPr lang="en-US" dirty="0" smtClean="0"/>
              <a:t>For the hardware approach, </a:t>
            </a:r>
            <a:r>
              <a:rPr lang="en-US" dirty="0"/>
              <a:t>u</a:t>
            </a:r>
            <a:r>
              <a:rPr lang="en-US" dirty="0" smtClean="0"/>
              <a:t>se a digital potentiometer to control a single LED. </a:t>
            </a:r>
          </a:p>
          <a:p>
            <a:pPr marL="1200150" lvl="3" indent="-342900"/>
            <a:r>
              <a:rPr lang="en-US" dirty="0" smtClean="0"/>
              <a:t>For </a:t>
            </a:r>
            <a:r>
              <a:rPr lang="en-US" dirty="0"/>
              <a:t>the software approach, you will need to use pulse width modulation (PWM). </a:t>
            </a:r>
            <a:endParaRPr lang="en-US" dirty="0" smtClean="0"/>
          </a:p>
          <a:p>
            <a:pPr marL="1657350" lvl="4" indent="-342900"/>
            <a:r>
              <a:rPr lang="en-US" dirty="0" smtClean="0"/>
              <a:t>PWM </a:t>
            </a:r>
            <a:r>
              <a:rPr lang="en-US" dirty="0"/>
              <a:t>means very quickly changing from a high to low state and precisely controlling the amount of time spent at a high state and at a low state. </a:t>
            </a:r>
            <a:endParaRPr lang="en-US" dirty="0" smtClean="0"/>
          </a:p>
        </p:txBody>
      </p:sp>
    </p:spTree>
    <p:extLst>
      <p:ext uri="{BB962C8B-B14F-4D97-AF65-F5344CB8AC3E}">
        <p14:creationId xmlns:p14="http://schemas.microsoft.com/office/powerpoint/2010/main" xmlns="" val="3818349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Tips/Hints</a:t>
            </a:r>
            <a:endParaRPr lang="en-US" dirty="0"/>
          </a:p>
        </p:txBody>
      </p:sp>
      <p:sp>
        <p:nvSpPr>
          <p:cNvPr id="3" name="Content Placeholder 2"/>
          <p:cNvSpPr>
            <a:spLocks noGrp="1"/>
          </p:cNvSpPr>
          <p:nvPr>
            <p:ph idx="1"/>
          </p:nvPr>
        </p:nvSpPr>
        <p:spPr>
          <a:xfrm>
            <a:off x="457200" y="1600200"/>
            <a:ext cx="8229600" cy="5638800"/>
          </a:xfrm>
        </p:spPr>
        <p:txBody>
          <a:bodyPr>
            <a:normAutofit fontScale="70000" lnSpcReduction="20000"/>
          </a:bodyPr>
          <a:lstStyle/>
          <a:p>
            <a:r>
              <a:rPr lang="en-US" dirty="0"/>
              <a:t>Tackle this project in steps, not all at once. </a:t>
            </a:r>
            <a:endParaRPr lang="en-US" dirty="0" smtClean="0"/>
          </a:p>
          <a:p>
            <a:r>
              <a:rPr lang="en-US" dirty="0" smtClean="0"/>
              <a:t>Progress </a:t>
            </a:r>
            <a:r>
              <a:rPr lang="en-US" dirty="0"/>
              <a:t>from one part to another in a logical manner. </a:t>
            </a:r>
            <a:endParaRPr lang="en-US" dirty="0" smtClean="0"/>
          </a:p>
          <a:p>
            <a:pPr lvl="1"/>
            <a:r>
              <a:rPr lang="en-US" dirty="0" smtClean="0"/>
              <a:t>First </a:t>
            </a:r>
            <a:r>
              <a:rPr lang="en-US" dirty="0"/>
              <a:t>succeed in connecting the force sensor to the microcontroller and confirming that you are able to read force values from the sensor. </a:t>
            </a:r>
            <a:endParaRPr lang="en-US" dirty="0" smtClean="0"/>
          </a:p>
          <a:p>
            <a:pPr lvl="2"/>
            <a:r>
              <a:rPr lang="en-US" dirty="0" smtClean="0"/>
              <a:t>What is the lowest force reading (when patient is not pressing)? Is it exactly zero? If not, how will you deal with it? What is the highest force reading (corresponding to the patient exerting a very large force)? What is the range of the force data to display? </a:t>
            </a:r>
          </a:p>
          <a:p>
            <a:pPr lvl="1"/>
            <a:r>
              <a:rPr lang="en-US" dirty="0" smtClean="0"/>
              <a:t>Next, learn how to control the </a:t>
            </a:r>
            <a:r>
              <a:rPr lang="en-US" dirty="0" err="1" smtClean="0"/>
              <a:t>piezo</a:t>
            </a:r>
            <a:r>
              <a:rPr lang="en-US" dirty="0" smtClean="0"/>
              <a:t> buzzer and visual indicators. </a:t>
            </a:r>
          </a:p>
          <a:p>
            <a:pPr lvl="1"/>
            <a:r>
              <a:rPr lang="en-US" dirty="0" smtClean="0"/>
              <a:t>Next, use the input from the force sensor to control the indicators.</a:t>
            </a:r>
          </a:p>
          <a:p>
            <a:pPr lvl="2"/>
            <a:r>
              <a:rPr lang="en-US" dirty="0" smtClean="0"/>
              <a:t>How do you want to relate the input force to the auditory or visual cues?</a:t>
            </a:r>
          </a:p>
          <a:p>
            <a:pPr lvl="3"/>
            <a:r>
              <a:rPr lang="en-US" dirty="0" smtClean="0"/>
              <a:t>Should there be a linear relationship? </a:t>
            </a:r>
          </a:p>
          <a:p>
            <a:pPr lvl="3"/>
            <a:r>
              <a:rPr lang="en-US" dirty="0" smtClean="0"/>
              <a:t>An exponential relationship? </a:t>
            </a:r>
          </a:p>
          <a:p>
            <a:pPr lvl="3"/>
            <a:r>
              <a:rPr lang="en-US" dirty="0" smtClean="0"/>
              <a:t>A continuous relationship, meaning for every unique force reading, a unique output results?</a:t>
            </a:r>
          </a:p>
          <a:p>
            <a:pPr lvl="3"/>
            <a:r>
              <a:rPr lang="en-US" dirty="0" smtClean="0"/>
              <a:t>A discrete relationship, meaning that if the input force falls within a certain range or bracket, the same output results? </a:t>
            </a:r>
            <a:endParaRPr lang="en-US" dirty="0" smtClean="0">
              <a:effectLst/>
            </a:endParaRPr>
          </a:p>
          <a:p>
            <a:pPr lvl="1"/>
            <a:endParaRPr lang="en-US" dirty="0" smtClean="0"/>
          </a:p>
        </p:txBody>
      </p:sp>
    </p:spTree>
    <p:extLst>
      <p:ext uri="{BB962C8B-B14F-4D97-AF65-F5344CB8AC3E}">
        <p14:creationId xmlns:p14="http://schemas.microsoft.com/office/powerpoint/2010/main" xmlns="" val="3833784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Get You Started</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l="17508" t="20556" r="28075" b="26351"/>
          <a:stretch/>
        </p:blipFill>
        <p:spPr>
          <a:xfrm>
            <a:off x="352001" y="1295400"/>
            <a:ext cx="8334799" cy="4572000"/>
          </a:xfrm>
        </p:spPr>
      </p:pic>
      <p:sp>
        <p:nvSpPr>
          <p:cNvPr id="5" name="TextBox 4"/>
          <p:cNvSpPr txBox="1"/>
          <p:nvPr/>
        </p:nvSpPr>
        <p:spPr>
          <a:xfrm>
            <a:off x="2362200" y="5983069"/>
            <a:ext cx="4876800" cy="646331"/>
          </a:xfrm>
          <a:prstGeom prst="rect">
            <a:avLst/>
          </a:prstGeom>
          <a:noFill/>
        </p:spPr>
        <p:txBody>
          <a:bodyPr wrap="square" rtlCol="0">
            <a:spAutoFit/>
          </a:bodyPr>
          <a:lstStyle/>
          <a:p>
            <a:r>
              <a:rPr lang="en-US" dirty="0" smtClean="0"/>
              <a:t>Digitizes force data to be read by microcontroller</a:t>
            </a:r>
          </a:p>
          <a:p>
            <a:r>
              <a:rPr lang="en-US" dirty="0" smtClean="0"/>
              <a:t>Code to get data from ADC will also be provided</a:t>
            </a:r>
            <a:endParaRPr lang="en-US" dirty="0"/>
          </a:p>
        </p:txBody>
      </p:sp>
    </p:spTree>
    <p:extLst>
      <p:ext uri="{BB962C8B-B14F-4D97-AF65-F5344CB8AC3E}">
        <p14:creationId xmlns:p14="http://schemas.microsoft.com/office/powerpoint/2010/main" xmlns="" val="115476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a:t>Obstructive sleep apnea (OSA) is the most common type of sleep-disordered breathing. It is characterized by unusual pauses or cessations in breathing during sleep. </a:t>
            </a:r>
            <a:endParaRPr lang="en-US" dirty="0" smtClean="0"/>
          </a:p>
          <a:p>
            <a:r>
              <a:rPr lang="en-US" dirty="0" smtClean="0"/>
              <a:t>It </a:t>
            </a:r>
            <a:r>
              <a:rPr lang="en-US" dirty="0"/>
              <a:t>is caused by a physical obstruction of the airway. </a:t>
            </a:r>
            <a:endParaRPr lang="en-US" dirty="0" smtClean="0"/>
          </a:p>
          <a:p>
            <a:endParaRPr lang="en-US" dirty="0"/>
          </a:p>
        </p:txBody>
      </p:sp>
    </p:spTree>
    <p:extLst>
      <p:ext uri="{BB962C8B-B14F-4D97-AF65-F5344CB8AC3E}">
        <p14:creationId xmlns:p14="http://schemas.microsoft.com/office/powerpoint/2010/main" xmlns="" val="360107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Treatment Options for Obstructive Sleep Apnea</a:t>
            </a:r>
          </a:p>
        </p:txBody>
      </p:sp>
      <p:sp>
        <p:nvSpPr>
          <p:cNvPr id="3" name="Content Placeholder 2"/>
          <p:cNvSpPr>
            <a:spLocks noGrp="1"/>
          </p:cNvSpPr>
          <p:nvPr>
            <p:ph idx="1"/>
          </p:nvPr>
        </p:nvSpPr>
        <p:spPr>
          <a:xfrm>
            <a:off x="457200" y="1600201"/>
            <a:ext cx="8229600" cy="3200399"/>
          </a:xfrm>
        </p:spPr>
        <p:txBody>
          <a:bodyPr>
            <a:normAutofit fontScale="92500" lnSpcReduction="20000"/>
          </a:bodyPr>
          <a:lstStyle/>
          <a:p>
            <a:r>
              <a:rPr lang="en-US" dirty="0"/>
              <a:t>The most common treatment is an assisted breathing device called a continuous positive airway pressure (CPAP) mask, designed to keep the upper airway open during sleep. </a:t>
            </a:r>
            <a:endParaRPr lang="en-US" dirty="0" smtClean="0"/>
          </a:p>
          <a:p>
            <a:pPr lvl="1"/>
            <a:r>
              <a:rPr lang="en-US" dirty="0" smtClean="0"/>
              <a:t>A </a:t>
            </a:r>
            <a:r>
              <a:rPr lang="en-US" dirty="0"/>
              <a:t>seal is maintained by inserting tubes into the nose and securing the mask with straps around the patient’s head. </a:t>
            </a:r>
          </a:p>
          <a:p>
            <a:pPr lvl="1"/>
            <a:r>
              <a:rPr lang="en-US" dirty="0" smtClean="0"/>
              <a:t>In </a:t>
            </a:r>
            <a:r>
              <a:rPr lang="en-US" dirty="0"/>
              <a:t>appearance, a CPAP mask resembles a gas </a:t>
            </a:r>
            <a:r>
              <a:rPr lang="en-US" dirty="0" smtClean="0"/>
              <a:t>mask.</a:t>
            </a:r>
            <a:endParaRPr lang="en-US" dirty="0"/>
          </a:p>
        </p:txBody>
      </p:sp>
      <p:pic>
        <p:nvPicPr>
          <p:cNvPr id="4" name="Picture 3" descr="http://upload.wikimedia.org/wikipedia/commons/thumb/8/80/Full_face_cpap_mask.jpg/220px-Full_face_cpap_mask.jpg"/>
          <p:cNvPicPr/>
          <p:nvPr/>
        </p:nvPicPr>
        <p:blipFill>
          <a:blip r:embed="rId2">
            <a:extLst>
              <a:ext uri="{28A0092B-C50C-407E-A947-70E740481C1C}">
                <a14:useLocalDpi xmlns:a14="http://schemas.microsoft.com/office/drawing/2010/main" xmlns="" val="0"/>
              </a:ext>
            </a:extLst>
          </a:blip>
          <a:srcRect/>
          <a:stretch>
            <a:fillRect/>
          </a:stretch>
        </p:blipFill>
        <p:spPr bwMode="auto">
          <a:xfrm>
            <a:off x="2479674" y="4489767"/>
            <a:ext cx="2092325" cy="2121535"/>
          </a:xfrm>
          <a:prstGeom prst="rect">
            <a:avLst/>
          </a:prstGeom>
          <a:noFill/>
          <a:ln>
            <a:noFill/>
          </a:ln>
        </p:spPr>
      </p:pic>
      <p:pic>
        <p:nvPicPr>
          <p:cNvPr id="5" name="Picture 4" descr="http://www.drsharma.ca/wp-content/uploads/cpap.jpg"/>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0" y="4489132"/>
            <a:ext cx="2091690" cy="2120265"/>
          </a:xfrm>
          <a:prstGeom prst="rect">
            <a:avLst/>
          </a:prstGeom>
          <a:noFill/>
          <a:ln>
            <a:noFill/>
          </a:ln>
        </p:spPr>
      </p:pic>
    </p:spTree>
    <p:extLst>
      <p:ext uri="{BB962C8B-B14F-4D97-AF65-F5344CB8AC3E}">
        <p14:creationId xmlns:p14="http://schemas.microsoft.com/office/powerpoint/2010/main" xmlns="" val="1809002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Shortcomings of Existing Treatment Options</a:t>
            </a:r>
          </a:p>
        </p:txBody>
      </p:sp>
      <p:sp>
        <p:nvSpPr>
          <p:cNvPr id="3" name="Content Placeholder 2"/>
          <p:cNvSpPr>
            <a:spLocks noGrp="1"/>
          </p:cNvSpPr>
          <p:nvPr>
            <p:ph idx="1"/>
          </p:nvPr>
        </p:nvSpPr>
        <p:spPr/>
        <p:txBody>
          <a:bodyPr>
            <a:normAutofit/>
          </a:bodyPr>
          <a:lstStyle/>
          <a:p>
            <a:r>
              <a:rPr lang="en-US" dirty="0"/>
              <a:t>CPAP devices are costly and cumbersome.  </a:t>
            </a:r>
            <a:endParaRPr lang="en-US" dirty="0" smtClean="0"/>
          </a:p>
          <a:p>
            <a:pPr lvl="1"/>
            <a:r>
              <a:rPr lang="en-US" dirty="0" smtClean="0"/>
              <a:t>Many </a:t>
            </a:r>
            <a:r>
              <a:rPr lang="en-US" dirty="0"/>
              <a:t>people fail to acclimate to the use of CPAP, often citing comfort issues as a reason for abandoning the device. </a:t>
            </a:r>
            <a:endParaRPr lang="en-US" dirty="0" smtClean="0"/>
          </a:p>
          <a:p>
            <a:pPr lvl="1"/>
            <a:r>
              <a:rPr lang="en-US" dirty="0" smtClean="0"/>
              <a:t>Some </a:t>
            </a:r>
            <a:r>
              <a:rPr lang="en-US" dirty="0"/>
              <a:t>people are claustrophobic and are uncomfortable wearing a mask. </a:t>
            </a:r>
            <a:endParaRPr lang="en-US" dirty="0" smtClean="0"/>
          </a:p>
          <a:p>
            <a:pPr lvl="1"/>
            <a:r>
              <a:rPr lang="en-US" dirty="0" smtClean="0"/>
              <a:t>People </a:t>
            </a:r>
            <a:r>
              <a:rPr lang="en-US" dirty="0"/>
              <a:t>also may not adjust to having to breathe out against positive pressure resistance. </a:t>
            </a:r>
            <a:endParaRPr lang="en-US" dirty="0" smtClean="0"/>
          </a:p>
        </p:txBody>
      </p:sp>
    </p:spTree>
    <p:extLst>
      <p:ext uri="{BB962C8B-B14F-4D97-AF65-F5344CB8AC3E}">
        <p14:creationId xmlns:p14="http://schemas.microsoft.com/office/powerpoint/2010/main" xmlns="" val="4198820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Alternative</a:t>
            </a:r>
            <a:endParaRPr lang="en-US" dirty="0"/>
          </a:p>
        </p:txBody>
      </p:sp>
      <p:sp>
        <p:nvSpPr>
          <p:cNvPr id="3" name="Content Placeholder 2"/>
          <p:cNvSpPr>
            <a:spLocks noGrp="1"/>
          </p:cNvSpPr>
          <p:nvPr>
            <p:ph idx="1"/>
          </p:nvPr>
        </p:nvSpPr>
        <p:spPr>
          <a:xfrm>
            <a:off x="457200" y="1600201"/>
            <a:ext cx="8229600" cy="2895600"/>
          </a:xfrm>
        </p:spPr>
        <p:txBody>
          <a:bodyPr>
            <a:normAutofit fontScale="85000" lnSpcReduction="20000"/>
          </a:bodyPr>
          <a:lstStyle/>
          <a:p>
            <a:r>
              <a:rPr lang="en-US" dirty="0"/>
              <a:t>The alternative treatment for obstructive sleep apnea consists of an electromechanical physical therapy device designed to increase the strength of a person’s tongue, or </a:t>
            </a:r>
            <a:r>
              <a:rPr lang="en-US" dirty="0" err="1"/>
              <a:t>genioglossus</a:t>
            </a:r>
            <a:r>
              <a:rPr lang="en-US" dirty="0"/>
              <a:t>.  </a:t>
            </a:r>
            <a:endParaRPr lang="en-US" dirty="0" smtClean="0"/>
          </a:p>
          <a:p>
            <a:r>
              <a:rPr lang="en-US" dirty="0" smtClean="0"/>
              <a:t>The </a:t>
            </a:r>
            <a:r>
              <a:rPr lang="en-US" dirty="0"/>
              <a:t>patient will train with this device while awake. </a:t>
            </a:r>
            <a:endParaRPr lang="en-US" dirty="0" smtClean="0"/>
          </a:p>
          <a:p>
            <a:r>
              <a:rPr lang="en-US" dirty="0" smtClean="0"/>
              <a:t>The </a:t>
            </a:r>
            <a:r>
              <a:rPr lang="en-US" dirty="0"/>
              <a:t>hypothesis is that a stronger tongue will serve to hold open a person’s upper airway (increase upper airway patency) while asleep. </a:t>
            </a:r>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57800" y="4481511"/>
            <a:ext cx="2628900" cy="1971675"/>
          </a:xfrm>
          <a:prstGeom prst="rect">
            <a:avLst/>
          </a:prstGeom>
        </p:spPr>
      </p:pic>
    </p:spTree>
    <p:extLst>
      <p:ext uri="{BB962C8B-B14F-4D97-AF65-F5344CB8AC3E}">
        <p14:creationId xmlns:p14="http://schemas.microsoft.com/office/powerpoint/2010/main" xmlns="" val="3938451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Importance of </a:t>
            </a:r>
            <a:r>
              <a:rPr lang="en-US" dirty="0" smtClean="0"/>
              <a:t>Feedback</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be utilized as a medical training device, it is vital that the device communicate with the user. </a:t>
            </a:r>
            <a:endParaRPr lang="en-US" dirty="0" smtClean="0"/>
          </a:p>
          <a:p>
            <a:pPr lvl="1"/>
            <a:r>
              <a:rPr lang="en-US" dirty="0" smtClean="0"/>
              <a:t>Simply </a:t>
            </a:r>
            <a:r>
              <a:rPr lang="en-US" dirty="0"/>
              <a:t>having a patient press his tongue against a force sensor would make for a very poorly designed medical device. </a:t>
            </a:r>
            <a:endParaRPr lang="en-US" dirty="0" smtClean="0"/>
          </a:p>
          <a:p>
            <a:pPr lvl="1"/>
            <a:r>
              <a:rPr lang="en-US" dirty="0" smtClean="0"/>
              <a:t>By </a:t>
            </a:r>
            <a:r>
              <a:rPr lang="en-US" dirty="0"/>
              <a:t>providing feedback to the patient, particularly in real time, a device could make training much more effective. </a:t>
            </a:r>
            <a:endParaRPr lang="en-US" dirty="0" smtClean="0"/>
          </a:p>
          <a:p>
            <a:pPr lvl="1"/>
            <a:r>
              <a:rPr lang="en-US" dirty="0" smtClean="0"/>
              <a:t>Whether </a:t>
            </a:r>
            <a:r>
              <a:rPr lang="en-US" dirty="0"/>
              <a:t>by some visual indication or an auditory cue, the user must know if they are succeeding in exerting more force.  </a:t>
            </a:r>
            <a:endParaRPr lang="en-US" dirty="0">
              <a:effectLst/>
            </a:endParaRPr>
          </a:p>
        </p:txBody>
      </p:sp>
    </p:spTree>
    <p:extLst>
      <p:ext uri="{BB962C8B-B14F-4D97-AF65-F5344CB8AC3E}">
        <p14:creationId xmlns:p14="http://schemas.microsoft.com/office/powerpoint/2010/main" xmlns="" val="3129912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cell</a:t>
            </a:r>
            <a:endParaRPr lang="en-US" dirty="0"/>
          </a:p>
        </p:txBody>
      </p:sp>
      <p:sp>
        <p:nvSpPr>
          <p:cNvPr id="3" name="Content Placeholder 2"/>
          <p:cNvSpPr>
            <a:spLocks noGrp="1"/>
          </p:cNvSpPr>
          <p:nvPr>
            <p:ph idx="1"/>
          </p:nvPr>
        </p:nvSpPr>
        <p:spPr/>
        <p:txBody>
          <a:bodyPr/>
          <a:lstStyle/>
          <a:p>
            <a:r>
              <a:rPr lang="en-US" dirty="0" smtClean="0"/>
              <a:t>Force sensor </a:t>
            </a:r>
          </a:p>
          <a:p>
            <a:r>
              <a:rPr lang="en-US" dirty="0" smtClean="0"/>
              <a:t>Output signal is analog voltage - increases as more force is applied</a:t>
            </a:r>
          </a:p>
          <a:p>
            <a:r>
              <a:rPr lang="en-US" dirty="0" smtClean="0"/>
              <a:t>3 wires: power, ground, signal</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00437" y="3957637"/>
            <a:ext cx="2747963" cy="274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6076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Analog/Digital </a:t>
            </a:r>
            <a:r>
              <a:rPr lang="en-US" dirty="0" smtClean="0"/>
              <a:t>Converter</a:t>
            </a:r>
            <a:endParaRPr lang="en-US" dirty="0"/>
          </a:p>
        </p:txBody>
      </p:sp>
      <p:sp>
        <p:nvSpPr>
          <p:cNvPr id="3" name="Content Placeholder 2"/>
          <p:cNvSpPr>
            <a:spLocks noGrp="1"/>
          </p:cNvSpPr>
          <p:nvPr>
            <p:ph idx="1"/>
          </p:nvPr>
        </p:nvSpPr>
        <p:spPr>
          <a:xfrm>
            <a:off x="457200" y="1600200"/>
            <a:ext cx="5791200" cy="5257800"/>
          </a:xfrm>
        </p:spPr>
        <p:txBody>
          <a:bodyPr>
            <a:normAutofit fontScale="62500" lnSpcReduction="20000"/>
          </a:bodyPr>
          <a:lstStyle/>
          <a:p>
            <a:r>
              <a:rPr lang="en-US" dirty="0"/>
              <a:t>An analog-to-digital converter (ADC) is an integrated circuit that converts a continuous signal into a discretized signal understandable by computers</a:t>
            </a:r>
            <a:r>
              <a:rPr lang="en-US" dirty="0" smtClean="0"/>
              <a:t>.</a:t>
            </a:r>
          </a:p>
          <a:p>
            <a:r>
              <a:rPr lang="en-US" dirty="0" smtClean="0"/>
              <a:t>The </a:t>
            </a:r>
            <a:r>
              <a:rPr lang="en-US" dirty="0"/>
              <a:t>quality of an ADC is determined by how many bits with which it approximates the analog signal. </a:t>
            </a:r>
            <a:endParaRPr lang="en-US" dirty="0" smtClean="0"/>
          </a:p>
          <a:p>
            <a:r>
              <a:rPr lang="en-US" dirty="0" smtClean="0"/>
              <a:t>A </a:t>
            </a:r>
            <a:r>
              <a:rPr lang="en-US" dirty="0"/>
              <a:t>1-bit ADC can represent data as either on or off. </a:t>
            </a:r>
            <a:endParaRPr lang="en-US" dirty="0" smtClean="0"/>
          </a:p>
          <a:p>
            <a:r>
              <a:rPr lang="en-US" dirty="0" smtClean="0"/>
              <a:t>A </a:t>
            </a:r>
            <a:r>
              <a:rPr lang="en-US" dirty="0"/>
              <a:t>4-bit ADC can provide 16 (2</a:t>
            </a:r>
            <a:r>
              <a:rPr lang="en-US" baseline="30000" dirty="0"/>
              <a:t>4</a:t>
            </a:r>
            <a:r>
              <a:rPr lang="en-US" dirty="0"/>
              <a:t>) graduations: white, black, and 14 shades of gray. </a:t>
            </a:r>
            <a:endParaRPr lang="en-US" dirty="0" smtClean="0"/>
          </a:p>
          <a:p>
            <a:r>
              <a:rPr lang="en-US" dirty="0" smtClean="0"/>
              <a:t>A </a:t>
            </a:r>
            <a:r>
              <a:rPr lang="en-US" dirty="0"/>
              <a:t>12-bit ADC can approximate an  analog signal with 4096 (2</a:t>
            </a:r>
            <a:r>
              <a:rPr lang="en-US" baseline="30000" dirty="0"/>
              <a:t>12</a:t>
            </a:r>
            <a:r>
              <a:rPr lang="en-US" dirty="0"/>
              <a:t>) degrees. </a:t>
            </a:r>
            <a:endParaRPr lang="en-US" dirty="0" smtClean="0"/>
          </a:p>
          <a:p>
            <a:r>
              <a:rPr lang="en-US" dirty="0" smtClean="0"/>
              <a:t>Specifically</a:t>
            </a:r>
            <a:r>
              <a:rPr lang="en-US" dirty="0"/>
              <a:t>, a 12-bit ADC has 16 times the resolution as an 8-bit ADC (2</a:t>
            </a:r>
            <a:r>
              <a:rPr lang="en-US" baseline="30000" dirty="0"/>
              <a:t>12</a:t>
            </a:r>
            <a:r>
              <a:rPr lang="en-US" dirty="0"/>
              <a:t>/2</a:t>
            </a:r>
            <a:r>
              <a:rPr lang="en-US" baseline="30000" dirty="0"/>
              <a:t>8</a:t>
            </a:r>
            <a:r>
              <a:rPr lang="en-US" dirty="0"/>
              <a:t> = 2</a:t>
            </a:r>
            <a:r>
              <a:rPr lang="en-US" baseline="30000" dirty="0"/>
              <a:t>4</a:t>
            </a:r>
            <a:r>
              <a:rPr lang="en-US" dirty="0"/>
              <a:t>). </a:t>
            </a:r>
            <a:endParaRPr lang="en-US" dirty="0" smtClean="0"/>
          </a:p>
          <a:p>
            <a:r>
              <a:rPr lang="en-US" dirty="0" smtClean="0"/>
              <a:t>Resolution </a:t>
            </a:r>
            <a:r>
              <a:rPr lang="en-US" dirty="0"/>
              <a:t>is the ability to differentiate or distinguish between two closely spaced objects or two signals of nearly the same value. A 12-bit ADC may be able to differentiate between 4.25V and 4.24V, but an 8-bit ADC may not.</a:t>
            </a:r>
            <a:endParaRPr lang="en-US" dirty="0" smtClean="0">
              <a:effectLst/>
            </a:endParaRPr>
          </a:p>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55160" t="34279" r="17369" b="21814"/>
          <a:stretch/>
        </p:blipFill>
        <p:spPr bwMode="auto">
          <a:xfrm>
            <a:off x="6222389" y="2667000"/>
            <a:ext cx="2769211" cy="2593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47873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Microcontroller</a:t>
            </a:r>
            <a:endParaRPr lang="en-US" dirty="0"/>
          </a:p>
        </p:txBody>
      </p:sp>
      <p:sp>
        <p:nvSpPr>
          <p:cNvPr id="3" name="Content Placeholder 2"/>
          <p:cNvSpPr>
            <a:spLocks noGrp="1"/>
          </p:cNvSpPr>
          <p:nvPr>
            <p:ph idx="1"/>
          </p:nvPr>
        </p:nvSpPr>
        <p:spPr>
          <a:xfrm>
            <a:off x="457200" y="1600200"/>
            <a:ext cx="6553200" cy="4525963"/>
          </a:xfrm>
        </p:spPr>
        <p:txBody>
          <a:bodyPr>
            <a:normAutofit fontScale="85000" lnSpcReduction="10000"/>
          </a:bodyPr>
          <a:lstStyle/>
          <a:p>
            <a:r>
              <a:rPr lang="en-US" dirty="0"/>
              <a:t>A microcontroller is a miniature computer. It has a processor and memory. </a:t>
            </a:r>
            <a:endParaRPr lang="en-US" dirty="0" smtClean="0"/>
          </a:p>
          <a:p>
            <a:r>
              <a:rPr lang="en-US" dirty="0" smtClean="0"/>
              <a:t>Like </a:t>
            </a:r>
            <a:r>
              <a:rPr lang="en-US" dirty="0"/>
              <a:t>a computer, a microcontroller is designed to interact with other devices. </a:t>
            </a:r>
            <a:endParaRPr lang="en-US" dirty="0" smtClean="0"/>
          </a:p>
          <a:p>
            <a:r>
              <a:rPr lang="en-US" dirty="0" smtClean="0"/>
              <a:t>It </a:t>
            </a:r>
            <a:r>
              <a:rPr lang="en-US" dirty="0"/>
              <a:t>can receive input and send </a:t>
            </a:r>
            <a:r>
              <a:rPr lang="en-US" dirty="0" smtClean="0"/>
              <a:t>output. </a:t>
            </a:r>
          </a:p>
          <a:p>
            <a:r>
              <a:rPr lang="en-US" dirty="0" smtClean="0"/>
              <a:t>By </a:t>
            </a:r>
            <a:r>
              <a:rPr lang="en-US" dirty="0"/>
              <a:t>programming a microcontroller to read data from sensors and to control actuators and output devices, a much more capable and reliable device can be created.</a:t>
            </a:r>
            <a:endParaRPr lang="en-US" dirty="0" smtClean="0">
              <a:effectLst/>
            </a:endParaRPr>
          </a:p>
          <a:p>
            <a:endParaRPr lang="en-US" dirty="0"/>
          </a:p>
        </p:txBody>
      </p:sp>
      <p:pic>
        <p:nvPicPr>
          <p:cNvPr id="4" name="Picture 3" descr="http://www.parallax.com/Portals/0/Images/Prod/B/BS2-IC-M.jpg"/>
          <p:cNvPicPr/>
          <p:nvPr/>
        </p:nvPicPr>
        <p:blipFill>
          <a:blip r:embed="rId2">
            <a:extLst>
              <a:ext uri="{28A0092B-C50C-407E-A947-70E740481C1C}">
                <a14:useLocalDpi xmlns:a14="http://schemas.microsoft.com/office/drawing/2010/main" xmlns="" val="0"/>
              </a:ext>
            </a:extLst>
          </a:blip>
          <a:srcRect/>
          <a:stretch>
            <a:fillRect/>
          </a:stretch>
        </p:blipFill>
        <p:spPr bwMode="auto">
          <a:xfrm>
            <a:off x="6757700" y="2103120"/>
            <a:ext cx="2377440" cy="2697480"/>
          </a:xfrm>
          <a:prstGeom prst="rect">
            <a:avLst/>
          </a:prstGeom>
          <a:noFill/>
          <a:ln>
            <a:noFill/>
          </a:ln>
        </p:spPr>
      </p:pic>
    </p:spTree>
    <p:extLst>
      <p:ext uri="{BB962C8B-B14F-4D97-AF65-F5344CB8AC3E}">
        <p14:creationId xmlns:p14="http://schemas.microsoft.com/office/powerpoint/2010/main" xmlns="" val="1458333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1170</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Project: Feedback Systems for Alternative Treatment of Obstructive Sleep Apnea</vt:lpstr>
      <vt:lpstr>Background </vt:lpstr>
      <vt:lpstr>Current Treatment Options for Obstructive Sleep Apnea</vt:lpstr>
      <vt:lpstr>Shortcomings of Existing Treatment Options</vt:lpstr>
      <vt:lpstr>Proposed Alternative</vt:lpstr>
      <vt:lpstr>Importance of Feedback</vt:lpstr>
      <vt:lpstr>Load cell</vt:lpstr>
      <vt:lpstr>Analog/Digital Converter</vt:lpstr>
      <vt:lpstr>Microcontroller</vt:lpstr>
      <vt:lpstr>Your Mission…</vt:lpstr>
      <vt:lpstr>Auditory</vt:lpstr>
      <vt:lpstr>Visual 1</vt:lpstr>
      <vt:lpstr>Visual 2</vt:lpstr>
      <vt:lpstr>Visual 3</vt:lpstr>
      <vt:lpstr>Tips/Hints</vt:lpstr>
      <vt:lpstr>To Get You Started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Treatment for Obstructive Sleep Apnea</dc:title>
  <dc:creator>ERIK</dc:creator>
  <cp:lastModifiedBy>bruce land</cp:lastModifiedBy>
  <cp:revision>20</cp:revision>
  <dcterms:created xsi:type="dcterms:W3CDTF">2011-07-14T17:36:43Z</dcterms:created>
  <dcterms:modified xsi:type="dcterms:W3CDTF">2011-07-15T13:50:05Z</dcterms:modified>
</cp:coreProperties>
</file>