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1" r:id="rId5"/>
    <p:sldId id="265" r:id="rId6"/>
    <p:sldId id="262" r:id="rId7"/>
    <p:sldId id="263" r:id="rId8"/>
    <p:sldId id="266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429" autoAdjust="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5C9CE8-B19B-4F29-B5ED-4C145FB276F1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FE92F9B-B2AD-4293-8720-BBC396455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location within</a:t>
            </a:r>
            <a:r>
              <a:rPr lang="en-US" baseline="0" dirty="0" smtClean="0"/>
              <a:t> cells</a:t>
            </a:r>
          </a:p>
          <a:p>
            <a:pPr defTabSz="966612">
              <a:defRPr/>
            </a:pPr>
            <a:r>
              <a:rPr lang="en-US" dirty="0" smtClean="0"/>
              <a:t>Proteins have jobs and homes within the cell!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defTabSz="966612">
              <a:defRPr/>
            </a:pPr>
            <a:r>
              <a:rPr lang="en-US" dirty="0" smtClean="0">
                <a:solidFill>
                  <a:schemeClr val="tx1"/>
                </a:solidFill>
              </a:rPr>
              <a:t>Proteins have to be in the right place to do their job…or things go wrong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Alzheimer’s disease as well?</a:t>
            </a:r>
          </a:p>
          <a:p>
            <a:r>
              <a:rPr lang="en-US" dirty="0" smtClean="0"/>
              <a:t>Do</a:t>
            </a:r>
            <a:r>
              <a:rPr lang="en-US" baseline="0" dirty="0" smtClean="0"/>
              <a:t> more research into diseases!!!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We Can Use:</a:t>
            </a:r>
          </a:p>
          <a:p>
            <a:r>
              <a:rPr lang="en-US" dirty="0" smtClean="0"/>
              <a:t>-Bacteria</a:t>
            </a:r>
            <a:r>
              <a:rPr lang="en-US" baseline="0" dirty="0" smtClean="0"/>
              <a:t> to make a lot of our DNA</a:t>
            </a:r>
            <a:endParaRPr lang="en-US" dirty="0" smtClean="0"/>
          </a:p>
          <a:p>
            <a:r>
              <a:rPr lang="en-US" dirty="0" smtClean="0"/>
              <a:t>-DNA extraction from bacterial cultures</a:t>
            </a:r>
          </a:p>
          <a:p>
            <a:r>
              <a:rPr lang="en-US" dirty="0" smtClean="0"/>
              <a:t>-Transfection of DNA into mammalian cells</a:t>
            </a:r>
          </a:p>
          <a:p>
            <a:r>
              <a:rPr lang="en-US" dirty="0" smtClean="0"/>
              <a:t>-Staining for different parts of cells</a:t>
            </a:r>
          </a:p>
          <a:p>
            <a:r>
              <a:rPr lang="en-US" dirty="0" smtClean="0"/>
              <a:t>-Using</a:t>
            </a:r>
            <a:r>
              <a:rPr lang="en-US" baseline="0" dirty="0" smtClean="0"/>
              <a:t> fluorescent microscope to look at the GFP-tagged proteins &amp; other staining (for nucleus and cytoskeleton)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info about each cell type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about why bigger is better for our particular project – looking at localization so we want to see the inside of each cell very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Transcription</a:t>
            </a:r>
            <a:r>
              <a:rPr lang="en-US" baseline="0" dirty="0" smtClean="0"/>
              <a:t> factor – alters expression of specific genes that code for specific proteins</a:t>
            </a:r>
          </a:p>
          <a:p>
            <a:r>
              <a:rPr lang="en-US" baseline="0" dirty="0" smtClean="0"/>
              <a:t>We’ll be figuring out where these proteins are within the cell (e.g. nucleus, cytoplasm,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GFP (green</a:t>
            </a:r>
            <a:r>
              <a:rPr lang="en-US" baseline="0" dirty="0" smtClean="0"/>
              <a:t> fluorescent protein) – use as a tag so we can see where our protein ends up in the cells</a:t>
            </a:r>
          </a:p>
          <a:p>
            <a:r>
              <a:rPr lang="en-US" baseline="0" dirty="0" smtClean="0"/>
              <a:t>Map of the GFP plasmid (a circle of DNA) – MCS (multiple cloning site) – where we put ZFP568 and GALT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3EA9-28AB-4FFC-95FD-FD94E3CF5F1E}" type="datetimeFigureOut">
              <a:rPr lang="en-US" smtClean="0"/>
              <a:pPr/>
              <a:t>7/15/2011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Angela\Documents\Documents\Ithaca New York\Cornell University 07-11\2010-2011\Thesis\Data\Immunohistochemistry\IHC 0131 Final Merged\0131GFPvectorHApfdn5trim150Merg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302098" cy="2474194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077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Project:  Protein Localization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Mammalian Cells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1905000"/>
            <a:ext cx="52578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 Compare localization of  proteins (ZFP568 &amp; GALT) in two types of mammalian cells</a:t>
            </a:r>
          </a:p>
          <a:p>
            <a:r>
              <a:rPr lang="en-US" dirty="0" smtClean="0"/>
              <a:t>Significance:  Protein location is essential for proper function, </a:t>
            </a:r>
            <a:r>
              <a:rPr lang="en-US" dirty="0" err="1" smtClean="0"/>
              <a:t>mislocalization</a:t>
            </a:r>
            <a:r>
              <a:rPr lang="en-US" dirty="0" smtClean="0"/>
              <a:t> is associated with disease</a:t>
            </a:r>
          </a:p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191000"/>
            <a:ext cx="8077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 Techniques: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extraction &amp; purification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Transfection of DNA into HEK293T (human embryonic kidney) &amp; NIH3T3 (mouse embryonic fibroblast) cells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staining &amp; fluorescence microscopy to visualize protein location with GFP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Diseases associated with Protein </a:t>
            </a:r>
            <a:r>
              <a:rPr lang="en-US" dirty="0" err="1" smtClean="0"/>
              <a:t>Mislocalization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495800" cy="4221163"/>
          </a:xfrm>
        </p:spPr>
        <p:txBody>
          <a:bodyPr/>
          <a:lstStyle/>
          <a:p>
            <a:r>
              <a:rPr lang="en-US" dirty="0" smtClean="0"/>
              <a:t>Cystic fibrosis (CF)</a:t>
            </a:r>
          </a:p>
          <a:p>
            <a:r>
              <a:rPr lang="en-US" dirty="0" smtClean="0"/>
              <a:t>Familial </a:t>
            </a:r>
            <a:r>
              <a:rPr lang="en-US" dirty="0" err="1" smtClean="0"/>
              <a:t>hypercholesterolaemia</a:t>
            </a:r>
            <a:r>
              <a:rPr lang="en-US" dirty="0" smtClean="0"/>
              <a:t> (FH)</a:t>
            </a:r>
          </a:p>
          <a:p>
            <a:r>
              <a:rPr lang="en-US" dirty="0" smtClean="0"/>
              <a:t>Congenital </a:t>
            </a:r>
            <a:r>
              <a:rPr lang="en-US" dirty="0" err="1" smtClean="0"/>
              <a:t>sucrase-isomaltase</a:t>
            </a:r>
            <a:r>
              <a:rPr lang="en-US" dirty="0" smtClean="0"/>
              <a:t> deficiency (CSID)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20444" r="40000" b="13778"/>
          <a:stretch>
            <a:fillRect/>
          </a:stretch>
        </p:blipFill>
        <p:spPr bwMode="auto">
          <a:xfrm>
            <a:off x="4419600" y="1676400"/>
            <a:ext cx="44113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2778" t="29333" r="21111" b="39556"/>
          <a:stretch>
            <a:fillRect/>
          </a:stretch>
        </p:blipFill>
        <p:spPr bwMode="auto">
          <a:xfrm>
            <a:off x="9372600" y="5496128"/>
            <a:ext cx="1828800" cy="13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the localization of two proteins </a:t>
            </a:r>
            <a:r>
              <a:rPr lang="en-US" sz="2400" dirty="0" smtClean="0"/>
              <a:t>(ZFP568 &amp; GALT)</a:t>
            </a:r>
            <a:r>
              <a:rPr lang="en-US" dirty="0" smtClean="0"/>
              <a:t> in two types of mammalian cells </a:t>
            </a:r>
            <a:r>
              <a:rPr lang="en-US" sz="2600" dirty="0" smtClean="0"/>
              <a:t>(human embryonic kidney cells &amp; mouse embryonic fibroblasts)</a:t>
            </a:r>
            <a:endParaRPr lang="en-US" dirty="0" smtClean="0"/>
          </a:p>
          <a:p>
            <a:r>
              <a:rPr lang="en-US" dirty="0" smtClean="0"/>
              <a:t>We’ll do this by</a:t>
            </a:r>
          </a:p>
          <a:p>
            <a:pPr lvl="1"/>
            <a:r>
              <a:rPr lang="en-US" dirty="0" smtClean="0"/>
              <a:t>Making DNA that codes for our proteins </a:t>
            </a:r>
            <a:r>
              <a:rPr lang="en-US" sz="2600" dirty="0" smtClean="0"/>
              <a:t>(DNA extraction &amp; purification)</a:t>
            </a:r>
            <a:endParaRPr lang="en-US" dirty="0" smtClean="0"/>
          </a:p>
          <a:p>
            <a:pPr lvl="1"/>
            <a:r>
              <a:rPr lang="en-US" dirty="0" smtClean="0"/>
              <a:t>Putting that DNA in mammalian cells </a:t>
            </a:r>
            <a:r>
              <a:rPr lang="en-US" sz="2400" dirty="0" smtClean="0"/>
              <a:t>(transfection)</a:t>
            </a:r>
            <a:endParaRPr lang="en-US" dirty="0" smtClean="0"/>
          </a:p>
          <a:p>
            <a:pPr lvl="1"/>
            <a:r>
              <a:rPr lang="en-US" dirty="0" smtClean="0"/>
              <a:t>Determining where our proteins are within the cells </a:t>
            </a:r>
            <a:r>
              <a:rPr lang="en-US" sz="2400" dirty="0" smtClean="0"/>
              <a:t>(cell staining &amp; fluorescent microscopy)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Project Plan</a:t>
            </a:r>
            <a:endParaRPr lang="en-US" dirty="0"/>
          </a:p>
        </p:txBody>
      </p:sp>
      <p:pic>
        <p:nvPicPr>
          <p:cNvPr id="4098" name="Picture 2" descr="http://www.ihcworld.com/products/images/microscope/EPI-Fluorescent-Microscope-YJ-200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90800"/>
            <a:ext cx="2397654" cy="2657476"/>
          </a:xfrm>
          <a:prstGeom prst="rect">
            <a:avLst/>
          </a:prstGeom>
          <a:noFill/>
        </p:spPr>
      </p:pic>
      <p:pic>
        <p:nvPicPr>
          <p:cNvPr id="4099" name="Picture 3" descr="C:\Users\Angela\AppData\Local\Microsoft\Windows\Temporary Internet Files\Content.IE5\6TGJI9IY\MP9003211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1371600" cy="1922804"/>
          </a:xfrm>
          <a:prstGeom prst="rect">
            <a:avLst/>
          </a:prstGeom>
          <a:noFill/>
        </p:spPr>
      </p:pic>
      <p:pic>
        <p:nvPicPr>
          <p:cNvPr id="4100" name="Picture 4" descr="C:\Users\Angela\AppData\Local\Microsoft\Windows\Temporary Internet Files\Content.IE5\24EHMIFP\MP9003211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09112"/>
            <a:ext cx="2057400" cy="1467612"/>
          </a:xfrm>
          <a:prstGeom prst="rect">
            <a:avLst/>
          </a:prstGeom>
          <a:noFill/>
        </p:spPr>
      </p:pic>
      <p:pic>
        <p:nvPicPr>
          <p:cNvPr id="4113" name="Picture 17" descr="C:\Users\Angela\AppData\Local\Microsoft\Windows\Temporary Internet Files\Content.IE5\MQZIZT9U\MP90041016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048000"/>
            <a:ext cx="1371600" cy="2050392"/>
          </a:xfrm>
          <a:prstGeom prst="rect">
            <a:avLst/>
          </a:prstGeom>
          <a:noFill/>
        </p:spPr>
      </p:pic>
      <p:cxnSp>
        <p:nvCxnSpPr>
          <p:cNvPr id="21" name="Curved Connector 20"/>
          <p:cNvCxnSpPr>
            <a:stCxn id="4100" idx="0"/>
            <a:endCxn id="4113" idx="0"/>
          </p:cNvCxnSpPr>
          <p:nvPr/>
        </p:nvCxnSpPr>
        <p:spPr>
          <a:xfrm rot="5400000" flipH="1" flipV="1">
            <a:off x="2250694" y="2054606"/>
            <a:ext cx="261112" cy="2247900"/>
          </a:xfrm>
          <a:prstGeom prst="curvedConnector3">
            <a:avLst>
              <a:gd name="adj1" fmla="val 376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099" idx="0"/>
            <a:endCxn id="4098" idx="0"/>
          </p:cNvCxnSpPr>
          <p:nvPr/>
        </p:nvCxnSpPr>
        <p:spPr>
          <a:xfrm rot="5400000" flipH="1" flipV="1">
            <a:off x="6238213" y="1762787"/>
            <a:ext cx="533400" cy="2189427"/>
          </a:xfrm>
          <a:prstGeom prst="curvedConnector3">
            <a:avLst>
              <a:gd name="adj1" fmla="val 2018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505200" cy="71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err="1" smtClean="0"/>
              <a:t>Miniprep</a:t>
            </a:r>
            <a:r>
              <a:rPr lang="en-US" dirty="0" smtClean="0"/>
              <a:t> to extract DNA from bacteria (Tues)</a:t>
            </a:r>
          </a:p>
        </p:txBody>
      </p:sp>
      <p:cxnSp>
        <p:nvCxnSpPr>
          <p:cNvPr id="33" name="Curved Connector 32"/>
          <p:cNvCxnSpPr>
            <a:stCxn id="4113" idx="2"/>
            <a:endCxn id="4099" idx="2"/>
          </p:cNvCxnSpPr>
          <p:nvPr/>
        </p:nvCxnSpPr>
        <p:spPr>
          <a:xfrm rot="5400000" flipH="1" flipV="1">
            <a:off x="4432006" y="4120198"/>
            <a:ext cx="51388" cy="1905000"/>
          </a:xfrm>
          <a:prstGeom prst="curvedConnector3">
            <a:avLst>
              <a:gd name="adj1" fmla="val -13491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2743200" y="5913437"/>
            <a:ext cx="3810000" cy="94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Transfect to put our DNA in mammalian cells (Wed)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343400" y="1219200"/>
            <a:ext cx="4572000" cy="83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Stain &amp; look at our cells to see where the protein is (Thurs/Fri)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Cell Types We’ll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HEK293T cells (human embryonic kidney)</a:t>
            </a:r>
          </a:p>
          <a:p>
            <a:pPr lvl="1"/>
            <a:r>
              <a:rPr lang="en-US" dirty="0" smtClean="0"/>
              <a:t>Good for transfections</a:t>
            </a:r>
          </a:p>
          <a:p>
            <a:pPr lvl="1"/>
            <a:r>
              <a:rPr lang="en-US" dirty="0" smtClean="0"/>
              <a:t>Sturdy cells, but small (not much cytoplasm)</a:t>
            </a:r>
          </a:p>
          <a:p>
            <a:r>
              <a:rPr lang="en-US" dirty="0" smtClean="0"/>
              <a:t>NIH 3T3 cells (mouse embryonic fibroblast)</a:t>
            </a:r>
          </a:p>
          <a:p>
            <a:pPr lvl="1"/>
            <a:r>
              <a:rPr lang="en-US" dirty="0" smtClean="0"/>
              <a:t>Not as good for transfections</a:t>
            </a:r>
          </a:p>
          <a:p>
            <a:pPr lvl="1"/>
            <a:r>
              <a:rPr lang="en-US" dirty="0" smtClean="0"/>
              <a:t>But bigger (more cytoplasm)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Proteins We’ll Look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GFP-ZFP568 (Zinc finger protein 568)</a:t>
            </a:r>
          </a:p>
          <a:p>
            <a:pPr lvl="1"/>
            <a:r>
              <a:rPr lang="en-US" dirty="0" smtClean="0"/>
              <a:t>Transcription factor important in mouse development</a:t>
            </a:r>
          </a:p>
          <a:p>
            <a:r>
              <a:rPr lang="en-US" dirty="0" smtClean="0"/>
              <a:t>GFP-GALT (Galactose-1-phosphate </a:t>
            </a:r>
            <a:r>
              <a:rPr lang="en-US" dirty="0" err="1" smtClean="0"/>
              <a:t>uridylyltransferase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Enzyme important for converting </a:t>
            </a:r>
            <a:r>
              <a:rPr lang="en-US" dirty="0" err="1" smtClean="0"/>
              <a:t>galactose</a:t>
            </a:r>
            <a:r>
              <a:rPr lang="en-US" dirty="0" smtClean="0"/>
              <a:t> to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vector – a “plasmid”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8889" t="21481" r="12777" b="12889"/>
          <a:stretch>
            <a:fillRect/>
          </a:stretch>
        </p:blipFill>
        <p:spPr bwMode="auto">
          <a:xfrm>
            <a:off x="990600" y="1524000"/>
            <a:ext cx="7162800" cy="503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l="13333" t="38222" r="75556" b="10222"/>
          <a:stretch>
            <a:fillRect/>
          </a:stretch>
        </p:blipFill>
        <p:spPr bwMode="auto">
          <a:xfrm>
            <a:off x="9220200" y="2438400"/>
            <a:ext cx="152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Digestions and Ligations</a:t>
            </a:r>
          </a:p>
          <a:p>
            <a:pPr lvl="1"/>
            <a:r>
              <a:rPr lang="en-US" dirty="0" smtClean="0"/>
              <a:t>Allowed us to put the DNA coding for ZFP568 or GALT in the GFP vector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520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Diseases associated with Protein Mislocalization</vt:lpstr>
      <vt:lpstr>Project Goal</vt:lpstr>
      <vt:lpstr>Our Project Plan</vt:lpstr>
      <vt:lpstr>The Two Cell Types We’ll Use</vt:lpstr>
      <vt:lpstr>The Two Proteins We’ll Look At</vt:lpstr>
      <vt:lpstr>GFP vector – a “plasmid”</vt:lpstr>
      <vt:lpstr>Restriction Enzymes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ZFP568 Mutant Mice</dc:title>
  <dc:creator>Angela Josephine Pring-Mill</dc:creator>
  <cp:lastModifiedBy>bruce land</cp:lastModifiedBy>
  <cp:revision>55</cp:revision>
  <dcterms:created xsi:type="dcterms:W3CDTF">2011-07-13T19:15:39Z</dcterms:created>
  <dcterms:modified xsi:type="dcterms:W3CDTF">2011-07-15T17:49:59Z</dcterms:modified>
</cp:coreProperties>
</file>