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58" r:id="rId4"/>
    <p:sldId id="264" r:id="rId5"/>
    <p:sldId id="261" r:id="rId6"/>
    <p:sldId id="265" r:id="rId7"/>
    <p:sldId id="262" r:id="rId8"/>
    <p:sldId id="270" r:id="rId9"/>
    <p:sldId id="263" r:id="rId10"/>
    <p:sldId id="266" r:id="rId11"/>
    <p:sldId id="267" r:id="rId12"/>
    <p:sldId id="268" r:id="rId13"/>
    <p:sldId id="269" r:id="rId14"/>
    <p:sldId id="271" r:id="rId15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4429" autoAdjust="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35C9CE8-B19B-4F29-B5ED-4C145FB276F1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8FE92F9B-B2AD-4293-8720-BBC3964553A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 what would happen if you cut GFP-ZFP568 with </a:t>
            </a:r>
            <a:r>
              <a:rPr lang="en-US" dirty="0" err="1" smtClean="0"/>
              <a:t>XhoI</a:t>
            </a:r>
            <a:r>
              <a:rPr lang="en-US" dirty="0" smtClean="0"/>
              <a:t> and </a:t>
            </a:r>
            <a:r>
              <a:rPr lang="en-US" dirty="0" err="1" smtClean="0"/>
              <a:t>HindIII</a:t>
            </a:r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ZFP568 would pop out  two DNA fragments, one the leftover vector backbone and the smaller one the ZFP568 insert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you think we stain for phalloidin and DAPI?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helps us locate the proteins, without these references we wouldn’t be able to distinguish cell compartments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 We Can Use:</a:t>
            </a:r>
          </a:p>
          <a:p>
            <a:r>
              <a:rPr lang="en-US" dirty="0" smtClean="0"/>
              <a:t>-Bacteria</a:t>
            </a:r>
            <a:r>
              <a:rPr lang="en-US" baseline="0" dirty="0" smtClean="0"/>
              <a:t> to make a lot of our DNA</a:t>
            </a:r>
            <a:endParaRPr lang="en-US" dirty="0" smtClean="0"/>
          </a:p>
          <a:p>
            <a:r>
              <a:rPr lang="en-US" dirty="0" smtClean="0"/>
              <a:t>-DNA extraction from bacterial cultures</a:t>
            </a:r>
          </a:p>
          <a:p>
            <a:r>
              <a:rPr lang="en-US" dirty="0" smtClean="0"/>
              <a:t>-Transfection of DNA into mammalian cells</a:t>
            </a:r>
          </a:p>
          <a:p>
            <a:r>
              <a:rPr lang="en-US" dirty="0" smtClean="0"/>
              <a:t>-Staining for different parts of cells</a:t>
            </a:r>
          </a:p>
          <a:p>
            <a:r>
              <a:rPr lang="en-US" dirty="0" smtClean="0"/>
              <a:t>-Using</a:t>
            </a:r>
            <a:r>
              <a:rPr lang="en-US" baseline="0" dirty="0" smtClean="0"/>
              <a:t> fluorescent microscope to look at the GFP-tagged proteins &amp; other staining (for nucleus and cytoskeleton)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GFP (green</a:t>
            </a:r>
            <a:r>
              <a:rPr lang="en-US" baseline="0" dirty="0" smtClean="0"/>
              <a:t> fluorescent protein) – use as a tag so we can see where our protein ends up in the cells</a:t>
            </a:r>
          </a:p>
          <a:p>
            <a:r>
              <a:rPr lang="en-US" baseline="0" dirty="0" smtClean="0"/>
              <a:t>Map of the GFP plasmid (a circle of DNA) – MCS (multiple cloning site) – where we put ZFP568 and GALT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92F9B-B2AD-4293-8720-BBC3964553A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73EA9-28AB-4FFC-95FD-FD94E3CF5F1E}" type="datetimeFigureOut">
              <a:rPr lang="en-US" smtClean="0"/>
              <a:pPr/>
              <a:t>7/18/2011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E0631D-47AE-490A-A69C-71DFEA95B34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Angela\Documents\Documents\Ithaca New York\Cornell University 07-11\2010-2011\Thesis\Data\Immunohistochemistry\IHC 0131 Final Merged\0131GFPvectorHApfdn5trim150Merg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302098" cy="2474194"/>
          </a:xfrm>
          <a:prstGeom prst="rect">
            <a:avLst/>
          </a:prstGeom>
          <a:noFill/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457200" y="304800"/>
            <a:ext cx="8077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Project:  Protein Localization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Mammalian Cells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228600" y="1905000"/>
            <a:ext cx="52578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Idea:  Compare localization of  proteins (ZFP568 &amp; GALT) in two types of mammalian cells</a:t>
            </a:r>
          </a:p>
          <a:p>
            <a:r>
              <a:rPr lang="en-US" dirty="0" smtClean="0"/>
              <a:t>Significance:  Protein location is essential for proper function, </a:t>
            </a:r>
            <a:r>
              <a:rPr lang="en-US" dirty="0" err="1" smtClean="0"/>
              <a:t>mislocalization</a:t>
            </a:r>
            <a:r>
              <a:rPr lang="en-US" dirty="0" smtClean="0"/>
              <a:t> is associated with disease</a:t>
            </a:r>
          </a:p>
          <a:p>
            <a:endParaRPr lang="en-US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4191000"/>
            <a:ext cx="80772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 Techniques: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DNA extraction &amp; purification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Transfection of DNA into HEK293T (human embryonic kidney) &amp; NIH3T3 (mouse embryonic fibroblast) cells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Cell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staining &amp; fluorescence microscopy to visualize protein location with GFP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Restriction Enzymes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XhoI</a:t>
            </a:r>
            <a:r>
              <a:rPr lang="en-US" dirty="0" smtClean="0"/>
              <a:t> and </a:t>
            </a:r>
            <a:r>
              <a:rPr lang="en-US" dirty="0" err="1" smtClean="0"/>
              <a:t>HindIII</a:t>
            </a:r>
            <a:endParaRPr lang="en-US" dirty="0" smtClean="0"/>
          </a:p>
          <a:p>
            <a:pPr lvl="1"/>
            <a:r>
              <a:rPr lang="en-US" dirty="0" smtClean="0"/>
              <a:t>Used to cut (digest) DNA coding for ZFP568 so it could be glued (</a:t>
            </a:r>
            <a:r>
              <a:rPr lang="en-US" dirty="0" err="1" smtClean="0"/>
              <a:t>ligated</a:t>
            </a:r>
            <a:r>
              <a:rPr lang="en-US" dirty="0" smtClean="0"/>
              <a:t>) into GFP-vector</a:t>
            </a:r>
          </a:p>
          <a:p>
            <a:r>
              <a:rPr lang="en-US" dirty="0" smtClean="0"/>
              <a:t>Digest with these enzymes and DNA coding for ZFP568 should be “cut” from its vector</a:t>
            </a:r>
          </a:p>
          <a:p>
            <a:pPr lvl="1"/>
            <a:r>
              <a:rPr lang="en-US" dirty="0" smtClean="0"/>
              <a:t>Resulting fragments of DNA will be analyzed using gel electrophoresis</a:t>
            </a:r>
          </a:p>
          <a:p>
            <a:pPr lvl="1"/>
            <a:r>
              <a:rPr lang="en-US" dirty="0" smtClean="0"/>
              <a:t>What will this gel look like?  How will digested GFP-ZFP568 look different from GFP-alone?</a:t>
            </a:r>
          </a:p>
          <a:p>
            <a:endParaRPr lang="en-US" dirty="0"/>
          </a:p>
        </p:txBody>
      </p:sp>
      <p:pic>
        <p:nvPicPr>
          <p:cNvPr id="4098" name="Picture 2" descr="http://www.neb.com/nebecomm/productfiles/569/images/Xho-I-cutsite_1_v1_00001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778594"/>
            <a:ext cx="1981200" cy="476681"/>
          </a:xfrm>
          <a:prstGeom prst="rect">
            <a:avLst/>
          </a:prstGeom>
          <a:noFill/>
        </p:spPr>
      </p:pic>
      <p:pic>
        <p:nvPicPr>
          <p:cNvPr id="4100" name="Picture 4" descr="http://www.neb.com/nebecomm/productfiles/351/images/Hind-III-cutsite_1_v1_000019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0" y="5772586"/>
            <a:ext cx="1947860" cy="475815"/>
          </a:xfrm>
          <a:prstGeom prst="rect">
            <a:avLst/>
          </a:prstGeom>
          <a:noFill/>
        </p:spPr>
      </p:pic>
      <p:pic>
        <p:nvPicPr>
          <p:cNvPr id="4102" name="Picture 6" descr="http://www.genex.cl/Pictures/hp_neb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162675"/>
            <a:ext cx="1381125" cy="695325"/>
          </a:xfrm>
          <a:prstGeom prst="rect">
            <a:avLst/>
          </a:prstGeom>
          <a:noFill/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971800" y="6324600"/>
            <a:ext cx="685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XhoI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791200" y="6324600"/>
            <a:ext cx="914400" cy="457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HindIII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qiagen.com/images/catalog/main1000949.jpg"/>
          <p:cNvPicPr>
            <a:picLocks noChangeAspect="1" noChangeArrowheads="1"/>
          </p:cNvPicPr>
          <p:nvPr/>
        </p:nvPicPr>
        <p:blipFill>
          <a:blip r:embed="rId3" cstate="print"/>
          <a:srcRect l="11200" t="9638" r="5600" b="3614"/>
          <a:stretch>
            <a:fillRect/>
          </a:stretch>
        </p:blipFill>
        <p:spPr bwMode="auto">
          <a:xfrm>
            <a:off x="4495800" y="3429000"/>
            <a:ext cx="4114800" cy="28487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extraction &amp; purification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GFP-ZFP568, GFP-GALT, and GFP-alone DNA was transformed into bacterial cells </a:t>
            </a:r>
            <a:r>
              <a:rPr lang="en-US" dirty="0" smtClean="0">
                <a:sym typeface="Wingdings" pitchFamily="2" charset="2"/>
              </a:rPr>
              <a:t> cells were cultured to make more DNA  now DNA can be extracted</a:t>
            </a:r>
          </a:p>
          <a:p>
            <a:r>
              <a:rPr lang="en-US" dirty="0" err="1" smtClean="0">
                <a:sym typeface="Wingdings" pitchFamily="2" charset="2"/>
              </a:rPr>
              <a:t>Qiagen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MiniPrep</a:t>
            </a:r>
            <a:r>
              <a:rPr lang="en-US" dirty="0" smtClean="0">
                <a:sym typeface="Wingdings" pitchFamily="2" charset="2"/>
              </a:rPr>
              <a:t> Kit</a:t>
            </a:r>
          </a:p>
        </p:txBody>
      </p:sp>
      <p:pic>
        <p:nvPicPr>
          <p:cNvPr id="2052" name="Picture 4" descr="http://dynamicpatents.com/blog/wp-content/uploads/701px-qiagen_logo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5921465"/>
            <a:ext cx="1066800" cy="911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tools.invitrogen.com/Content/SFS/ProdImages/high/11668019%201.5m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876800"/>
            <a:ext cx="2062556" cy="1905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505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Purified DNA can be transfected into HEK293T and NIH3T3 cells using Lipofectamine 2000</a:t>
            </a:r>
          </a:p>
          <a:p>
            <a:r>
              <a:rPr lang="en-US" dirty="0" smtClean="0"/>
              <a:t>Mix DNA in media with the Lipofectamine reagent and then add it to your cells’ dish</a:t>
            </a:r>
          </a:p>
          <a:p>
            <a:r>
              <a:rPr lang="en-US" dirty="0" smtClean="0"/>
              <a:t>Cells will take up DNA and express the proteins (GFP-ZFP568, GFP-GALT, or GFP-alone) within 24hrs</a:t>
            </a:r>
          </a:p>
        </p:txBody>
      </p:sp>
      <p:pic>
        <p:nvPicPr>
          <p:cNvPr id="33796" name="Picture 4" descr="http://www.gene-quantification.org/logo-invitrogen-n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6532196"/>
            <a:ext cx="1752600" cy="325804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4724400"/>
            <a:ext cx="49530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Why do we transfect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GFP-alone construct?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Staining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Phalloidin (red)</a:t>
            </a:r>
          </a:p>
          <a:p>
            <a:pPr lvl="1"/>
            <a:r>
              <a:rPr lang="en-US" dirty="0" smtClean="0"/>
              <a:t>Marks actin filaments, concentrated beneath cell membrane to keep cell shape</a:t>
            </a:r>
          </a:p>
          <a:p>
            <a:pPr lvl="1"/>
            <a:r>
              <a:rPr lang="en-US" dirty="0" smtClean="0"/>
              <a:t>Actin is part of cytoskeleton</a:t>
            </a:r>
          </a:p>
          <a:p>
            <a:r>
              <a:rPr lang="en-US" dirty="0" smtClean="0"/>
              <a:t>DAPI (blue)</a:t>
            </a:r>
          </a:p>
          <a:p>
            <a:pPr lvl="1"/>
            <a:r>
              <a:rPr lang="en-US" dirty="0" smtClean="0"/>
              <a:t>Marks the nuclei of cells</a:t>
            </a:r>
          </a:p>
          <a:p>
            <a:r>
              <a:rPr lang="en-US" dirty="0" smtClean="0"/>
              <a:t>GFP (green)</a:t>
            </a:r>
          </a:p>
          <a:p>
            <a:pPr lvl="1"/>
            <a:r>
              <a:rPr lang="en-US" dirty="0" smtClean="0"/>
              <a:t>Tagged to ZFP568 and GALT</a:t>
            </a:r>
          </a:p>
          <a:p>
            <a:r>
              <a:rPr lang="en-US" dirty="0" smtClean="0"/>
              <a:t>Can take pictures of each using fluorescence microscope and then merge using Photoshop</a:t>
            </a:r>
          </a:p>
          <a:p>
            <a:r>
              <a:rPr lang="en-US" dirty="0" smtClean="0"/>
              <a:t>Why do we stain with DAPI and Phalloidin?</a:t>
            </a:r>
          </a:p>
          <a:p>
            <a:r>
              <a:rPr lang="en-US" dirty="0" smtClean="0"/>
              <a:t>Why don’t we have to stain to see ZFP568 or GALT?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6611779"/>
            <a:ext cx="7467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>
                <a:latin typeface="+mj-lt"/>
              </a:rPr>
              <a:t>http://migration.wordpress.com/2007/07/11/basics-the-cytoskeleton/</a:t>
            </a:r>
            <a:endParaRPr lang="en-US" sz="1000" dirty="0">
              <a:latin typeface="+mj-lt"/>
            </a:endParaRPr>
          </a:p>
        </p:txBody>
      </p:sp>
      <p:pic>
        <p:nvPicPr>
          <p:cNvPr id="35842" name="Picture 2" descr="http://upload.wikimedia.org/wikipedia/commons/0/09/FluorescentCel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is GFP-GALT and GFP-ZFP568 located within the cell?  Why?</a:t>
            </a:r>
          </a:p>
          <a:p>
            <a:r>
              <a:rPr lang="en-US" dirty="0" smtClean="0"/>
              <a:t>What does GFP-alone look like?  Why?</a:t>
            </a:r>
          </a:p>
          <a:p>
            <a:r>
              <a:rPr lang="en-US" dirty="0" smtClean="0"/>
              <a:t>Is protein location different in HEK293T or NIH3T3 cells?</a:t>
            </a:r>
          </a:p>
          <a:p>
            <a:r>
              <a:rPr lang="en-US" dirty="0" smtClean="0"/>
              <a:t>Why are cells useful for scientists?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 Synthesis in the Cell</a:t>
            </a:r>
            <a:endParaRPr lang="en-US" dirty="0"/>
          </a:p>
        </p:txBody>
      </p:sp>
      <p:pic>
        <p:nvPicPr>
          <p:cNvPr id="2050" name="Picture 2" descr="http://www.uic.edu/classes/bios/bios100/lectures/animalcell02.jpg"/>
          <p:cNvPicPr>
            <a:picLocks noChangeAspect="1" noChangeArrowheads="1"/>
          </p:cNvPicPr>
          <p:nvPr/>
        </p:nvPicPr>
        <p:blipFill>
          <a:blip r:embed="rId3" cstate="print"/>
          <a:srcRect t="7206"/>
          <a:stretch>
            <a:fillRect/>
          </a:stretch>
        </p:blipFill>
        <p:spPr bwMode="auto">
          <a:xfrm>
            <a:off x="304800" y="1676400"/>
            <a:ext cx="8610600" cy="4816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Diseases associated with defects in protein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4495800" cy="4221163"/>
          </a:xfrm>
        </p:spPr>
        <p:txBody>
          <a:bodyPr/>
          <a:lstStyle/>
          <a:p>
            <a:r>
              <a:rPr lang="en-US" dirty="0" smtClean="0"/>
              <a:t>Cystic fibrosis (CF)</a:t>
            </a:r>
          </a:p>
          <a:p>
            <a:r>
              <a:rPr lang="en-US" dirty="0" smtClean="0"/>
              <a:t>Familial </a:t>
            </a:r>
            <a:r>
              <a:rPr lang="en-US" dirty="0" err="1" smtClean="0"/>
              <a:t>hypercholesterolaemia</a:t>
            </a:r>
            <a:r>
              <a:rPr lang="en-US" dirty="0" smtClean="0"/>
              <a:t> (FH)</a:t>
            </a:r>
          </a:p>
          <a:p>
            <a:r>
              <a:rPr lang="en-US" dirty="0" smtClean="0"/>
              <a:t>Congenital </a:t>
            </a:r>
            <a:r>
              <a:rPr lang="en-US" dirty="0" err="1" smtClean="0"/>
              <a:t>sucrase-isomaltase</a:t>
            </a:r>
            <a:r>
              <a:rPr lang="en-US" dirty="0" smtClean="0"/>
              <a:t> deficiency (CSID)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5000" t="20444" r="40000" b="13778"/>
          <a:stretch>
            <a:fillRect/>
          </a:stretch>
        </p:blipFill>
        <p:spPr bwMode="auto">
          <a:xfrm>
            <a:off x="4419600" y="1676400"/>
            <a:ext cx="441136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2778" t="29333" r="21111" b="39556"/>
          <a:stretch>
            <a:fillRect/>
          </a:stretch>
        </p:blipFill>
        <p:spPr bwMode="auto">
          <a:xfrm>
            <a:off x="9372600" y="5496128"/>
            <a:ext cx="1828800" cy="1361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Compare the localization of two proteins </a:t>
            </a:r>
            <a:r>
              <a:rPr lang="en-US" sz="2400" dirty="0" smtClean="0"/>
              <a:t>(ZFP568 &amp; GALT)</a:t>
            </a:r>
            <a:r>
              <a:rPr lang="en-US" dirty="0" smtClean="0"/>
              <a:t> in two types of mammalian cells </a:t>
            </a:r>
            <a:r>
              <a:rPr lang="en-US" sz="2600" dirty="0" smtClean="0"/>
              <a:t>(human embryonic kidney cells &amp; mouse embryonic fibroblasts)</a:t>
            </a:r>
            <a:endParaRPr lang="en-US" dirty="0" smtClean="0"/>
          </a:p>
          <a:p>
            <a:r>
              <a:rPr lang="en-US" dirty="0" smtClean="0"/>
              <a:t>We’ll do this by</a:t>
            </a:r>
          </a:p>
          <a:p>
            <a:pPr lvl="1"/>
            <a:r>
              <a:rPr lang="en-US" dirty="0" smtClean="0"/>
              <a:t>Making DNA that codes for our proteins </a:t>
            </a:r>
            <a:r>
              <a:rPr lang="en-US" sz="2600" dirty="0" smtClean="0"/>
              <a:t>(DNA extraction &amp; purification)</a:t>
            </a:r>
            <a:endParaRPr lang="en-US" dirty="0" smtClean="0"/>
          </a:p>
          <a:p>
            <a:pPr lvl="1"/>
            <a:r>
              <a:rPr lang="en-US" dirty="0" smtClean="0"/>
              <a:t>Putting that DNA in mammalian cells </a:t>
            </a:r>
            <a:r>
              <a:rPr lang="en-US" sz="2400" dirty="0" smtClean="0"/>
              <a:t>(transfection)</a:t>
            </a:r>
            <a:endParaRPr lang="en-US" dirty="0" smtClean="0"/>
          </a:p>
          <a:p>
            <a:pPr lvl="1"/>
            <a:r>
              <a:rPr lang="en-US" dirty="0" smtClean="0"/>
              <a:t>Determining where our proteins are within the cells </a:t>
            </a:r>
            <a:r>
              <a:rPr lang="en-US" sz="2400" dirty="0" smtClean="0"/>
              <a:t>(cell staining &amp; fluorescent microscopy)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Project Plan</a:t>
            </a:r>
            <a:endParaRPr lang="en-US" dirty="0"/>
          </a:p>
        </p:txBody>
      </p:sp>
      <p:pic>
        <p:nvPicPr>
          <p:cNvPr id="4098" name="Picture 2" descr="http://www.ihcworld.com/products/images/microscope/EPI-Fluorescent-Microscope-YJ-2002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590800"/>
            <a:ext cx="2397654" cy="2657476"/>
          </a:xfrm>
          <a:prstGeom prst="rect">
            <a:avLst/>
          </a:prstGeom>
          <a:noFill/>
        </p:spPr>
      </p:pic>
      <p:pic>
        <p:nvPicPr>
          <p:cNvPr id="4099" name="Picture 3" descr="C:\Users\Angela\AppData\Local\Microsoft\Windows\Temporary Internet Files\Content.IE5\6TGJI9IY\MP90032116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124200"/>
            <a:ext cx="1371600" cy="1922804"/>
          </a:xfrm>
          <a:prstGeom prst="rect">
            <a:avLst/>
          </a:prstGeom>
          <a:noFill/>
        </p:spPr>
      </p:pic>
      <p:pic>
        <p:nvPicPr>
          <p:cNvPr id="4100" name="Picture 4" descr="C:\Users\Angela\AppData\Local\Microsoft\Windows\Temporary Internet Files\Content.IE5\24EHMIFP\MP90032116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309112"/>
            <a:ext cx="2057400" cy="1467612"/>
          </a:xfrm>
          <a:prstGeom prst="rect">
            <a:avLst/>
          </a:prstGeom>
          <a:noFill/>
        </p:spPr>
      </p:pic>
      <p:pic>
        <p:nvPicPr>
          <p:cNvPr id="4113" name="Picture 17" descr="C:\Users\Angela\AppData\Local\Microsoft\Windows\Temporary Internet Files\Content.IE5\MQZIZT9U\MP900410164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3048000"/>
            <a:ext cx="1371600" cy="2050392"/>
          </a:xfrm>
          <a:prstGeom prst="rect">
            <a:avLst/>
          </a:prstGeom>
          <a:noFill/>
        </p:spPr>
      </p:pic>
      <p:cxnSp>
        <p:nvCxnSpPr>
          <p:cNvPr id="21" name="Curved Connector 20"/>
          <p:cNvCxnSpPr>
            <a:stCxn id="4100" idx="0"/>
            <a:endCxn id="4113" idx="0"/>
          </p:cNvCxnSpPr>
          <p:nvPr/>
        </p:nvCxnSpPr>
        <p:spPr>
          <a:xfrm rot="5400000" flipH="1" flipV="1">
            <a:off x="2250694" y="2054606"/>
            <a:ext cx="261112" cy="2247900"/>
          </a:xfrm>
          <a:prstGeom prst="curvedConnector3">
            <a:avLst>
              <a:gd name="adj1" fmla="val 37699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4099" idx="0"/>
            <a:endCxn id="4098" idx="0"/>
          </p:cNvCxnSpPr>
          <p:nvPr/>
        </p:nvCxnSpPr>
        <p:spPr>
          <a:xfrm rot="5400000" flipH="1" flipV="1">
            <a:off x="6238213" y="1762787"/>
            <a:ext cx="533400" cy="2189427"/>
          </a:xfrm>
          <a:prstGeom prst="curvedConnector3">
            <a:avLst>
              <a:gd name="adj1" fmla="val 201873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505200" cy="71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dirty="0" err="1" smtClean="0"/>
              <a:t>Miniprep</a:t>
            </a:r>
            <a:r>
              <a:rPr lang="en-US" dirty="0" smtClean="0"/>
              <a:t> to extract DNA from bacteria (Tues)</a:t>
            </a:r>
          </a:p>
        </p:txBody>
      </p:sp>
      <p:cxnSp>
        <p:nvCxnSpPr>
          <p:cNvPr id="33" name="Curved Connector 32"/>
          <p:cNvCxnSpPr>
            <a:stCxn id="4113" idx="2"/>
            <a:endCxn id="4099" idx="2"/>
          </p:cNvCxnSpPr>
          <p:nvPr/>
        </p:nvCxnSpPr>
        <p:spPr>
          <a:xfrm rot="5400000" flipH="1" flipV="1">
            <a:off x="4432006" y="4120198"/>
            <a:ext cx="51388" cy="1905000"/>
          </a:xfrm>
          <a:prstGeom prst="curvedConnector3">
            <a:avLst>
              <a:gd name="adj1" fmla="val -134913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2743200" y="5913437"/>
            <a:ext cx="3810000" cy="944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Transfect to put our DNA in mammalian cells (Wed)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4343400" y="1219200"/>
            <a:ext cx="4572000" cy="838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Stain &amp; look at our cells to see where the protein is (Thurs/Fri)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Two Cell Types We’ll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HEK293T cells (human embryonic kidney)</a:t>
            </a:r>
          </a:p>
          <a:p>
            <a:r>
              <a:rPr lang="en-US" dirty="0" smtClean="0"/>
              <a:t>NIH 3T3 cells (mouse embryonic fibroblast)</a:t>
            </a:r>
          </a:p>
          <a:p>
            <a:r>
              <a:rPr lang="en-US" dirty="0" smtClean="0"/>
              <a:t>Look at the cell morphology of each:  How are they different?</a:t>
            </a:r>
          </a:p>
          <a:p>
            <a:r>
              <a:rPr lang="en-US" dirty="0" smtClean="0"/>
              <a:t>Which cell type would</a:t>
            </a:r>
            <a:br>
              <a:rPr lang="en-US" dirty="0" smtClean="0"/>
            </a:br>
            <a:r>
              <a:rPr lang="en-US" dirty="0" smtClean="0"/>
              <a:t>you want to use for our </a:t>
            </a:r>
            <a:br>
              <a:rPr lang="en-US" dirty="0" smtClean="0"/>
            </a:br>
            <a:r>
              <a:rPr lang="en-US" dirty="0" smtClean="0"/>
              <a:t>project?</a:t>
            </a:r>
          </a:p>
        </p:txBody>
      </p:sp>
      <p:pic>
        <p:nvPicPr>
          <p:cNvPr id="4" name="Picture 1" descr="C:\Users\Angela\Documents\Documents\Ithaca New York\Cornell University 07-11\2010-2011\Thesis\Data\Immunohistochemistry\IHC 0131 Final Merged\0131GFPvectorHApfdn5trim150Merg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2819400" cy="2112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to-figure"/>
          <p:cNvPicPr/>
          <p:nvPr/>
        </p:nvPicPr>
        <p:blipFill>
          <a:blip r:embed="rId3" cstate="print"/>
          <a:srcRect l="1384" r="989"/>
          <a:stretch>
            <a:fillRect/>
          </a:stretch>
        </p:blipFill>
        <p:spPr bwMode="auto">
          <a:xfrm>
            <a:off x="3048000" y="35814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First Protein We’ll Look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GFP-ZFP568 (Zinc finger protein 568)</a:t>
            </a:r>
          </a:p>
          <a:p>
            <a:pPr lvl="1"/>
            <a:r>
              <a:rPr lang="en-US" dirty="0" smtClean="0"/>
              <a:t>Binds to DNA and recruits transcriptional repressor TRIM28</a:t>
            </a:r>
          </a:p>
          <a:p>
            <a:pPr lvl="1"/>
            <a:r>
              <a:rPr lang="en-US" dirty="0" smtClean="0"/>
              <a:t>Mutation (“chato”) causes embryonic arrest</a:t>
            </a:r>
          </a:p>
        </p:txBody>
      </p:sp>
      <p:pic>
        <p:nvPicPr>
          <p:cNvPr id="5" name="Picture 4"/>
          <p:cNvPicPr/>
          <p:nvPr/>
        </p:nvPicPr>
        <p:blipFill>
          <a:blip r:embed="rId4" cstate="print"/>
          <a:srcRect l="15282" t="43248" r="16136" b="42662"/>
          <a:stretch>
            <a:fillRect/>
          </a:stretch>
        </p:blipFill>
        <p:spPr bwMode="auto">
          <a:xfrm>
            <a:off x="1905000" y="5594985"/>
            <a:ext cx="5410200" cy="80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6596389"/>
            <a:ext cx="48638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000" dirty="0" smtClean="0">
                <a:latin typeface="+mj-lt"/>
              </a:rPr>
              <a:t>Garcia-Garcia, M.J., Shibata, M., and Anderson, K.V. (2008). </a:t>
            </a:r>
            <a:r>
              <a:rPr lang="en-US" sz="1000" i="1" dirty="0" smtClean="0">
                <a:latin typeface="+mj-lt"/>
              </a:rPr>
              <a:t>Development</a:t>
            </a:r>
            <a:r>
              <a:rPr lang="en-US" sz="1000" dirty="0" smtClean="0">
                <a:latin typeface="+mj-lt"/>
              </a:rPr>
              <a:t> </a:t>
            </a:r>
            <a:r>
              <a:rPr lang="en-US" sz="1000" b="1" dirty="0" smtClean="0">
                <a:latin typeface="+mj-lt"/>
              </a:rPr>
              <a:t>135</a:t>
            </a:r>
            <a:r>
              <a:rPr lang="en-US" sz="1000" dirty="0" smtClean="0">
                <a:latin typeface="+mj-lt"/>
              </a:rPr>
              <a:t>, 3053-3062.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Second Protein We’ll Look 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GFP-GALT (Galactose-1-phosphate </a:t>
            </a:r>
            <a:r>
              <a:rPr lang="en-US" dirty="0" err="1" smtClean="0"/>
              <a:t>uridylyltransferase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Enzyme important in sugar metabolism:</a:t>
            </a:r>
          </a:p>
          <a:p>
            <a:pPr lvl="1">
              <a:buNone/>
            </a:pPr>
            <a:r>
              <a:rPr lang="en-US" dirty="0" smtClean="0"/>
              <a:t>	Converts </a:t>
            </a:r>
            <a:r>
              <a:rPr lang="en-US" dirty="0" err="1" smtClean="0"/>
              <a:t>galactose</a:t>
            </a:r>
            <a:r>
              <a:rPr lang="en-US" dirty="0" smtClean="0"/>
              <a:t> to glucose</a:t>
            </a:r>
          </a:p>
          <a:p>
            <a:pPr lvl="1"/>
            <a:r>
              <a:rPr lang="en-US" dirty="0" smtClean="0"/>
              <a:t>Mutation in GALT causes </a:t>
            </a:r>
            <a:r>
              <a:rPr lang="en-US" dirty="0" err="1" smtClean="0"/>
              <a:t>galactosemia</a:t>
            </a:r>
            <a:endParaRPr lang="en-US" dirty="0" smtClean="0"/>
          </a:p>
          <a:p>
            <a:pPr lvl="2"/>
            <a:r>
              <a:rPr lang="en-US" dirty="0" smtClean="0"/>
              <a:t>autosomal recessive mode of inheritance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 l="22222" t="30222" r="7778" b="38667"/>
          <a:stretch>
            <a:fillRect/>
          </a:stretch>
        </p:blipFill>
        <p:spPr bwMode="auto">
          <a:xfrm>
            <a:off x="9448800" y="5376333"/>
            <a:ext cx="5334000" cy="1481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GFP vector – a plasmid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8889" t="21481" r="12777" b="17790"/>
          <a:stretch>
            <a:fillRect/>
          </a:stretch>
        </p:blipFill>
        <p:spPr bwMode="auto">
          <a:xfrm>
            <a:off x="1066800" y="1447800"/>
            <a:ext cx="7123841" cy="463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l="13333" t="38222" r="76667" b="43111"/>
          <a:stretch>
            <a:fillRect/>
          </a:stretch>
        </p:blipFill>
        <p:spPr bwMode="auto">
          <a:xfrm>
            <a:off x="76200" y="5791200"/>
            <a:ext cx="8382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48400" y="1981200"/>
            <a:ext cx="2590800" cy="990600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en-US" dirty="0" smtClean="0"/>
              <a:t>DNA coding for ZFP568 or GALT can be inserted here</a:t>
            </a:r>
          </a:p>
        </p:txBody>
      </p:sp>
      <p:cxnSp>
        <p:nvCxnSpPr>
          <p:cNvPr id="7" name="Shape 6"/>
          <p:cNvCxnSpPr>
            <a:stCxn id="5" idx="0"/>
          </p:cNvCxnSpPr>
          <p:nvPr/>
        </p:nvCxnSpPr>
        <p:spPr>
          <a:xfrm rot="16200000" flipV="1">
            <a:off x="6667500" y="1104900"/>
            <a:ext cx="152400" cy="1600200"/>
          </a:xfrm>
          <a:prstGeom prst="curved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788</Words>
  <Application>Microsoft Office PowerPoint</Application>
  <PresentationFormat>On-screen Show (4:3)</PresentationFormat>
  <Paragraphs>97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Protein Synthesis in the Cell</vt:lpstr>
      <vt:lpstr>Diseases associated with defects in protein transport</vt:lpstr>
      <vt:lpstr>Project Goal</vt:lpstr>
      <vt:lpstr>Our Project Plan</vt:lpstr>
      <vt:lpstr>The Two Cell Types We’ll Use</vt:lpstr>
      <vt:lpstr>The First Protein We’ll Look At</vt:lpstr>
      <vt:lpstr>The Second Protein We’ll Look At</vt:lpstr>
      <vt:lpstr>GFP vector – a plasmid</vt:lpstr>
      <vt:lpstr>Restriction Enzymes</vt:lpstr>
      <vt:lpstr>DNA extraction &amp; purification</vt:lpstr>
      <vt:lpstr>Transfection</vt:lpstr>
      <vt:lpstr>Cell Staining</vt:lpstr>
      <vt:lpstr>Final 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ZFP568 Mutant Mice</dc:title>
  <dc:creator>Angela Josephine Pring-Mill</dc:creator>
  <cp:lastModifiedBy>bruce land</cp:lastModifiedBy>
  <cp:revision>51</cp:revision>
  <dcterms:created xsi:type="dcterms:W3CDTF">2011-07-13T19:15:39Z</dcterms:created>
  <dcterms:modified xsi:type="dcterms:W3CDTF">2011-07-18T12:30:54Z</dcterms:modified>
</cp:coreProperties>
</file>